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850" r:id="rId1"/>
  </p:sldMasterIdLst>
  <p:sldIdLst>
    <p:sldId id="256" r:id="rId2"/>
    <p:sldId id="314" r:id="rId3"/>
    <p:sldId id="337" r:id="rId4"/>
    <p:sldId id="307" r:id="rId5"/>
    <p:sldId id="338" r:id="rId6"/>
    <p:sldId id="339" r:id="rId7"/>
    <p:sldId id="341" r:id="rId8"/>
    <p:sldId id="340" r:id="rId9"/>
    <p:sldId id="315" r:id="rId10"/>
    <p:sldId id="342" r:id="rId11"/>
    <p:sldId id="323" r:id="rId12"/>
    <p:sldId id="335" r:id="rId13"/>
    <p:sldId id="343" r:id="rId14"/>
    <p:sldId id="344" r:id="rId15"/>
    <p:sldId id="328" r:id="rId16"/>
    <p:sldId id="330" r:id="rId17"/>
    <p:sldId id="345" r:id="rId18"/>
    <p:sldId id="331" r:id="rId19"/>
    <p:sldId id="332" r:id="rId20"/>
    <p:sldId id="333" r:id="rId21"/>
    <p:sldId id="334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33" autoAdjust="0"/>
    <p:restoredTop sz="94660"/>
  </p:normalViewPr>
  <p:slideViewPr>
    <p:cSldViewPr snapToGrid="0">
      <p:cViewPr>
        <p:scale>
          <a:sx n="109" d="100"/>
          <a:sy n="109" d="100"/>
        </p:scale>
        <p:origin x="-8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&#1050;&#1085;&#1080;&#1075;&#1072;5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chemeClr val="tx1">
                  <a:lumMod val="50000"/>
                </a:schemeClr>
              </a:solidFill>
            </a:ln>
            <a:effectLst/>
            <a:sp3d>
              <a:contourClr>
                <a:schemeClr val="tx1">
                  <a:lumMod val="50000"/>
                </a:schemeClr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tx1">
                  <a:lumMod val="50000"/>
                </a:schemeClr>
              </a:solidFill>
              <a:ln>
                <a:solidFill>
                  <a:schemeClr val="tx1">
                    <a:lumMod val="50000"/>
                  </a:schemeClr>
                </a:solidFill>
              </a:ln>
              <a:effectLst/>
              <a:sp3d>
                <a:contourClr>
                  <a:schemeClr val="tx1">
                    <a:lumMod val="50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15C-DB49-9184-10A4AA02F74E}"/>
              </c:ext>
            </c:extLst>
          </c:dPt>
          <c:dPt>
            <c:idx val="1"/>
            <c:invertIfNegative val="0"/>
            <c:bubble3D val="0"/>
            <c:spPr>
              <a:solidFill>
                <a:schemeClr val="tx1">
                  <a:lumMod val="50000"/>
                </a:schemeClr>
              </a:solidFill>
              <a:ln>
                <a:solidFill>
                  <a:schemeClr val="tx1">
                    <a:lumMod val="50000"/>
                  </a:schemeClr>
                </a:solidFill>
              </a:ln>
              <a:effectLst/>
              <a:sp3d>
                <a:contourClr>
                  <a:schemeClr val="tx1">
                    <a:lumMod val="50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215C-DB49-9184-10A4AA02F74E}"/>
              </c:ext>
            </c:extLst>
          </c:dPt>
          <c:dPt>
            <c:idx val="2"/>
            <c:invertIfNegative val="0"/>
            <c:bubble3D val="0"/>
            <c:spPr>
              <a:solidFill>
                <a:schemeClr val="tx1">
                  <a:lumMod val="50000"/>
                </a:schemeClr>
              </a:solidFill>
              <a:ln>
                <a:solidFill>
                  <a:schemeClr val="tx1">
                    <a:lumMod val="50000"/>
                  </a:schemeClr>
                </a:solidFill>
              </a:ln>
              <a:effectLst/>
              <a:sp3d>
                <a:contourClr>
                  <a:schemeClr val="tx1">
                    <a:lumMod val="50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15C-DB49-9184-10A4AA02F74E}"/>
              </c:ext>
            </c:extLst>
          </c:dPt>
          <c:dLbls>
            <c:dLbl>
              <c:idx val="1"/>
              <c:layout>
                <c:manualLayout>
                  <c:x val="1.5529868093947142E-2"/>
                  <c:y val="-6.20137206035025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15C-DB49-9184-10A4AA02F74E}"/>
                </c:ext>
              </c:extLst>
            </c:dLbl>
            <c:dLbl>
              <c:idx val="2"/>
              <c:layout>
                <c:manualLayout>
                  <c:x val="5.8237005352300359E-3"/>
                  <c:y val="-4.13424804023350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15C-DB49-9184-10A4AA02F74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Лист1!$A$1:$A$3</c:f>
              <c:strCache>
                <c:ptCount val="3"/>
                <c:pt idx="0">
                  <c:v>2019 г.</c:v>
                </c:pt>
                <c:pt idx="1">
                  <c:v>2020 г.</c:v>
                </c:pt>
                <c:pt idx="2">
                  <c:v>Прогноз</c:v>
                </c:pt>
              </c:strCache>
            </c:strRef>
          </c:cat>
          <c:val>
            <c:numRef>
              <c:f>Лист1!$B$1:$B$3</c:f>
              <c:numCache>
                <c:formatCode>General</c:formatCode>
                <c:ptCount val="3"/>
                <c:pt idx="0">
                  <c:v>98.1</c:v>
                </c:pt>
                <c:pt idx="1">
                  <c:v>98.4</c:v>
                </c:pt>
                <c:pt idx="2">
                  <c:v>98.9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15C-DB49-9184-10A4AA02F7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1646976"/>
        <c:axId val="131648512"/>
        <c:axId val="0"/>
      </c:bar3DChart>
      <c:catAx>
        <c:axId val="131646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1648512"/>
        <c:crosses val="autoZero"/>
        <c:auto val="1"/>
        <c:lblAlgn val="ctr"/>
        <c:lblOffset val="100"/>
        <c:noMultiLvlLbl val="0"/>
      </c:catAx>
      <c:valAx>
        <c:axId val="131648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1646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220D8F-7590-4E57-967C-E361BECE1F34}" type="doc">
      <dgm:prSet loTypeId="urn:microsoft.com/office/officeart/2005/8/layout/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D2CC2E0D-1071-45FC-A756-67D37B3CB069}">
      <dgm:prSet phldrT="[Текст]" custT="1"/>
      <dgm:spPr/>
      <dgm:t>
        <a:bodyPr/>
        <a:lstStyle/>
        <a:p>
          <a:r>
            <a:rPr lang="ru-RU" sz="1200">
              <a:latin typeface="Times New Roman" panose="02020603050405020304" pitchFamily="18" charset="0"/>
              <a:cs typeface="Times New Roman" panose="02020603050405020304" pitchFamily="18" charset="0"/>
            </a:rPr>
            <a:t>Политика занятости</a:t>
          </a:r>
        </a:p>
      </dgm:t>
    </dgm:pt>
    <dgm:pt modelId="{14E778DC-6CA4-4BF2-A98F-6DD6259753D4}" type="parTrans" cxnId="{6048E305-0317-41F0-AB49-163A82D43540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DB2C59-D2D5-4CA8-ADE6-57F6798D4F9D}" type="sibTrans" cxnId="{6048E305-0317-41F0-AB49-163A82D43540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9E3D7F-BC7A-4D08-8618-8D3F1A2F0D03}">
      <dgm:prSet phldrT="[Текст]" custT="1"/>
      <dgm:spPr/>
      <dgm:t>
        <a:bodyPr/>
        <a:lstStyle/>
        <a:p>
          <a:r>
            <a:rPr lang="ru-RU" sz="1200">
              <a:latin typeface="Times New Roman" panose="02020603050405020304" pitchFamily="18" charset="0"/>
              <a:cs typeface="Times New Roman" panose="02020603050405020304" pitchFamily="18" charset="0"/>
            </a:rPr>
            <a:t>Создание привлекательных условий труда.</a:t>
          </a:r>
        </a:p>
      </dgm:t>
    </dgm:pt>
    <dgm:pt modelId="{A8ED0B7C-F0A9-4B65-A73A-FECA2F8E6A97}" type="parTrans" cxnId="{48BEE4A0-BFF0-43D8-8173-8B23CF3A0373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7D1C90F-A643-4AF0-AD58-CBC27416FBC1}" type="sibTrans" cxnId="{48BEE4A0-BFF0-43D8-8173-8B23CF3A0373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40880F-63CA-4C25-8C70-2E09ED08C3D4}">
      <dgm:prSet phldrT="[Текст]" custT="1"/>
      <dgm:spPr/>
      <dgm:t>
        <a:bodyPr/>
        <a:lstStyle/>
        <a:p>
          <a:r>
            <a:rPr lang="ru-RU" sz="1200">
              <a:latin typeface="Times New Roman" panose="02020603050405020304" pitchFamily="18" charset="0"/>
              <a:cs typeface="Times New Roman" panose="02020603050405020304" pitchFamily="18" charset="0"/>
            </a:rPr>
            <a:t>Возможность карьерного роста</a:t>
          </a:r>
        </a:p>
      </dgm:t>
    </dgm:pt>
    <dgm:pt modelId="{FC8C5D1F-D437-4A55-ABB3-0CFCC742A500}" type="parTrans" cxnId="{9EF83E1F-0F61-4CE6-BB15-01C716730029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0941C9-F997-4CA4-9C4E-63958B2F6603}" type="sibTrans" cxnId="{9EF83E1F-0F61-4CE6-BB15-01C716730029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E136865-059D-4CA0-A8C1-C0C3CF3054D4}">
      <dgm:prSet phldrT="[Текст]" custT="1"/>
      <dgm:spPr/>
      <dgm:t>
        <a:bodyPr/>
        <a:lstStyle/>
        <a:p>
          <a:r>
            <a:rPr lang="ru-RU" sz="1200">
              <a:latin typeface="Times New Roman" panose="02020603050405020304" pitchFamily="18" charset="0"/>
              <a:cs typeface="Times New Roman" panose="02020603050405020304" pitchFamily="18" charset="0"/>
            </a:rPr>
            <a:t>Политика обучения</a:t>
          </a:r>
        </a:p>
      </dgm:t>
    </dgm:pt>
    <dgm:pt modelId="{D6887B28-484C-4D8F-98C5-B3F416EE5483}" type="parTrans" cxnId="{419DA65E-166E-4958-BA99-E883B5AAB34A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B5D908D-B2CD-4AEE-B38A-7DDEF34280A6}" type="sibTrans" cxnId="{419DA65E-166E-4958-BA99-E883B5AAB34A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3CF1AD-687F-4C81-91BF-E053353224F9}">
      <dgm:prSet phldrT="[Текст]" custT="1"/>
      <dgm:spPr/>
      <dgm:t>
        <a:bodyPr/>
        <a:lstStyle/>
        <a:p>
          <a:r>
            <a:rPr lang="ru-RU" sz="1200">
              <a:latin typeface="Times New Roman" panose="02020603050405020304" pitchFamily="18" charset="0"/>
              <a:cs typeface="Times New Roman" panose="02020603050405020304" pitchFamily="18" charset="0"/>
            </a:rPr>
            <a:t>Возможность получить обучение в рамках выполнения должностных обязанностей</a:t>
          </a:r>
        </a:p>
      </dgm:t>
    </dgm:pt>
    <dgm:pt modelId="{A23D39C1-A214-4149-A8AD-4183A09C50D4}" type="parTrans" cxnId="{8D3F50FD-4F85-448F-9E06-FFE0A14183D9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A453AC6-22BF-4AB9-B3B0-DDEE7B38D9C9}" type="sibTrans" cxnId="{8D3F50FD-4F85-448F-9E06-FFE0A14183D9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8D2E821-2D15-4215-BE3D-202FE80F79B7}">
      <dgm:prSet phldrT="[Текст]" custT="1"/>
      <dgm:spPr/>
      <dgm:t>
        <a:bodyPr/>
        <a:lstStyle/>
        <a:p>
          <a:r>
            <a:rPr lang="ru-RU" sz="1200">
              <a:latin typeface="Times New Roman" panose="02020603050405020304" pitchFamily="18" charset="0"/>
              <a:cs typeface="Times New Roman" panose="02020603050405020304" pitchFamily="18" charset="0"/>
            </a:rPr>
            <a:t>Возможность повысить квалификацию </a:t>
          </a:r>
        </a:p>
      </dgm:t>
    </dgm:pt>
    <dgm:pt modelId="{2C513F2F-1F53-4C69-BEB5-EBCC47CC5C6E}" type="parTrans" cxnId="{B05C0B7E-3FFC-4C6D-9C87-BC6A9C83E98D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C4224A5-A9E2-47B0-BC78-F6816489E23D}" type="sibTrans" cxnId="{B05C0B7E-3FFC-4C6D-9C87-BC6A9C83E98D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36A9D29-AD35-44E7-9645-3359942CB345}">
      <dgm:prSet phldrT="[Текст]" custT="1"/>
      <dgm:spPr/>
      <dgm:t>
        <a:bodyPr/>
        <a:lstStyle/>
        <a:p>
          <a:r>
            <a:rPr lang="ru-RU" sz="1200">
              <a:latin typeface="Times New Roman" panose="02020603050405020304" pitchFamily="18" charset="0"/>
              <a:cs typeface="Times New Roman" panose="02020603050405020304" pitchFamily="18" charset="0"/>
            </a:rPr>
            <a:t>Политика оплаты труда</a:t>
          </a:r>
        </a:p>
      </dgm:t>
    </dgm:pt>
    <dgm:pt modelId="{06B7A194-2C3E-4F26-B1B9-FE2F9C0AE8AF}" type="parTrans" cxnId="{C6B6415B-DA83-4143-9BF5-676C529FBBF8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F3D595F-D6BE-49A5-8E2F-513887B4E005}" type="sibTrans" cxnId="{C6B6415B-DA83-4143-9BF5-676C529FBBF8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FEFBFC-CAEA-49D4-B94A-4C52CEE447D6}">
      <dgm:prSet phldrT="[Текст]" custT="1"/>
      <dgm:spPr/>
      <dgm:t>
        <a:bodyPr/>
        <a:lstStyle/>
        <a:p>
          <a:r>
            <a:rPr lang="ru-RU" sz="1200"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достойной базовой оплаты труда</a:t>
          </a:r>
        </a:p>
      </dgm:t>
    </dgm:pt>
    <dgm:pt modelId="{90EEA580-9D23-4459-983D-5DD7B634A3EF}" type="parTrans" cxnId="{D0B163B0-FE99-453B-87C4-EAEAC45A269C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70398A-AED0-49D8-AA51-CDE6B00F6D2E}" type="sibTrans" cxnId="{D0B163B0-FE99-453B-87C4-EAEAC45A269C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93734C-90DB-453D-90B3-C470C34A4CC4}">
      <dgm:prSet phldrT="[Текст]" custT="1"/>
      <dgm:spPr/>
      <dgm:t>
        <a:bodyPr/>
        <a:lstStyle/>
        <a:p>
          <a:r>
            <a:rPr lang="ru-RU" sz="1200">
              <a:latin typeface="Times New Roman" panose="02020603050405020304" pitchFamily="18" charset="0"/>
              <a:cs typeface="Times New Roman" panose="02020603050405020304" pitchFamily="18" charset="0"/>
            </a:rPr>
            <a:t>Возможность увеличения оплаты труда в зависимости от достигнутых результатов труда</a:t>
          </a:r>
        </a:p>
      </dgm:t>
    </dgm:pt>
    <dgm:pt modelId="{84FBD2F9-0199-4437-8F2A-5AA06F2BC62A}" type="parTrans" cxnId="{1FC90532-632D-4466-B7ED-AD7ACDBE3D3E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8FC47AA-20D6-4BDC-8F25-110B0AD1102B}" type="sibTrans" cxnId="{1FC90532-632D-4466-B7ED-AD7ACDBE3D3E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D10877-57BB-4E81-959F-0E11E96DA5C5}">
      <dgm:prSet custT="1"/>
      <dgm:spPr/>
      <dgm:t>
        <a:bodyPr/>
        <a:lstStyle/>
        <a:p>
          <a:r>
            <a:rPr lang="ru-RU" sz="1200">
              <a:latin typeface="Times New Roman" panose="02020603050405020304" pitchFamily="18" charset="0"/>
              <a:cs typeface="Times New Roman" panose="02020603050405020304" pitchFamily="18" charset="0"/>
            </a:rPr>
            <a:t>Возможность реального использования социального пакета без ущемления прав работника</a:t>
          </a:r>
        </a:p>
      </dgm:t>
    </dgm:pt>
    <dgm:pt modelId="{1562E904-F0B3-4865-961B-332320C9FA16}" type="parTrans" cxnId="{27C10A20-9782-45D0-9C25-320179A1E5A8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964558-FEDB-4AD8-93F4-A236140A4E36}" type="sibTrans" cxnId="{27C10A20-9782-45D0-9C25-320179A1E5A8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80027A-3E09-4016-96C0-8CA233FC48BA}">
      <dgm:prSet custT="1"/>
      <dgm:spPr/>
      <dgm:t>
        <a:bodyPr/>
        <a:lstStyle/>
        <a:p>
          <a:r>
            <a:rPr lang="ru-RU" sz="1200">
              <a:latin typeface="Times New Roman" panose="02020603050405020304" pitchFamily="18" charset="0"/>
              <a:cs typeface="Times New Roman" panose="02020603050405020304" pitchFamily="18" charset="0"/>
            </a:rPr>
            <a:t>Политика социальных гарантий и стумулирования</a:t>
          </a:r>
        </a:p>
      </dgm:t>
    </dgm:pt>
    <dgm:pt modelId="{BCE92C99-EFF3-4F99-B2D4-1960515369E9}" type="parTrans" cxnId="{84E977F0-84DF-4350-B9BB-41B446619F43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C895057-020B-4ED8-933D-DE17415A29F2}" type="sibTrans" cxnId="{84E977F0-84DF-4350-B9BB-41B446619F43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5315ED5-4C45-4220-9C09-345738746721}">
      <dgm:prSet custT="1"/>
      <dgm:spPr/>
      <dgm:t>
        <a:bodyPr/>
        <a:lstStyle/>
        <a:p>
          <a:r>
            <a:rPr lang="ru-RU" sz="1200">
              <a:latin typeface="Times New Roman" panose="02020603050405020304" pitchFamily="18" charset="0"/>
              <a:cs typeface="Times New Roman" panose="02020603050405020304" pitchFamily="18" charset="0"/>
            </a:rPr>
            <a:t>Своевременное разрешение трудовых конфликтов в соответствии с нормами права и внутренними правилами МФЦ</a:t>
          </a:r>
        </a:p>
      </dgm:t>
    </dgm:pt>
    <dgm:pt modelId="{4381134D-0AFC-4779-B910-1437EDAD3FB8}" type="parTrans" cxnId="{9EE171FF-093E-4BA9-9E03-223F661EA88B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8DECF3F-3346-4ABB-948F-7FA16694D82B}" type="sibTrans" cxnId="{9EE171FF-093E-4BA9-9E03-223F661EA88B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A998E8C-A150-46A1-8D7A-0E67C8D0AE24}">
      <dgm:prSet custT="1"/>
      <dgm:spPr/>
      <dgm:t>
        <a:bodyPr/>
        <a:lstStyle/>
        <a:p>
          <a:r>
            <a:rPr lang="ru-RU" sz="1200">
              <a:latin typeface="Times New Roman" panose="02020603050405020304" pitchFamily="18" charset="0"/>
              <a:cs typeface="Times New Roman" panose="02020603050405020304" pitchFamily="18" charset="0"/>
            </a:rPr>
            <a:t>Политика справедливости</a:t>
          </a:r>
        </a:p>
      </dgm:t>
    </dgm:pt>
    <dgm:pt modelId="{D8A5C3E7-9519-46F0-A788-547391B46740}" type="parTrans" cxnId="{98A260B8-7BB4-4E89-8386-3F32354195C9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2345971-2A79-4F36-9ADB-54F4AC254181}" type="sibTrans" cxnId="{98A260B8-7BB4-4E89-8386-3F32354195C9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E85D68B-6DB8-4F95-9C64-F6A2F548577C}">
      <dgm:prSet custT="1"/>
      <dgm:spPr/>
      <dgm:t>
        <a:bodyPr/>
        <a:lstStyle/>
        <a:p>
          <a:r>
            <a:rPr lang="ru-RU" sz="1200">
              <a:latin typeface="Times New Roman" panose="02020603050405020304" pitchFamily="18" charset="0"/>
              <a:cs typeface="Times New Roman" panose="02020603050405020304" pitchFamily="18" charset="0"/>
            </a:rPr>
            <a:t>Понятная и справледливая система стимулирования (материального и морального)</a:t>
          </a:r>
        </a:p>
      </dgm:t>
    </dgm:pt>
    <dgm:pt modelId="{C9B36059-D655-4D3C-91B2-7C28C275D1B2}" type="parTrans" cxnId="{E2ED0BD1-916F-451B-BED4-3F9402B2C922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C2BC084-57E3-49A5-B8FA-9E9699A51670}" type="sibTrans" cxnId="{E2ED0BD1-916F-451B-BED4-3F9402B2C922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8D88C8-8C14-48D5-9D16-C586D471D9D9}">
      <dgm:prSet custT="1"/>
      <dgm:spPr/>
      <dgm:t>
        <a:bodyPr/>
        <a:lstStyle/>
        <a:p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Политика текучести кадров</a:t>
          </a:r>
        </a:p>
      </dgm:t>
    </dgm:pt>
    <dgm:pt modelId="{84AE6C08-08EC-49B7-A158-FAE9A35D3B86}" type="parTrans" cxnId="{1803F168-96F0-411F-8464-C4DBFE97EC72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7702181-2472-4938-8D88-F9CC39E3FB4E}" type="sibTrans" cxnId="{1803F168-96F0-411F-8464-C4DBFE97EC72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95649A1-2E55-4795-8F26-500BE3D07280}">
      <dgm:prSet custT="1"/>
      <dgm:spPr/>
      <dgm:t>
        <a:bodyPr/>
        <a:lstStyle/>
        <a:p>
          <a:r>
            <a:rPr lang="ru-RU" sz="1200">
              <a:latin typeface="Times New Roman" panose="02020603050405020304" pitchFamily="18" charset="0"/>
              <a:cs typeface="Times New Roman" panose="02020603050405020304" pitchFamily="18" charset="0"/>
            </a:rPr>
            <a:t>Составить программу по уменьшению текучести кадров</a:t>
          </a:r>
        </a:p>
      </dgm:t>
    </dgm:pt>
    <dgm:pt modelId="{1563B354-21D2-48A8-90C8-689FABE5B1CC}" type="parTrans" cxnId="{48B65F83-B54B-4561-9D69-2FCD9D4AF900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E536027-6208-4D03-A36E-73649239E7AE}" type="sibTrans" cxnId="{48B65F83-B54B-4561-9D69-2FCD9D4AF900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5539967-79D6-4C7A-93A6-17622C5DD5A2}">
      <dgm:prSet custT="1"/>
      <dgm:spPr/>
      <dgm:t>
        <a:bodyPr/>
        <a:lstStyle/>
        <a:p>
          <a:r>
            <a:rPr lang="ru-RU" sz="1200">
              <a:latin typeface="Times New Roman" panose="02020603050405020304" pitchFamily="18" charset="0"/>
              <a:cs typeface="Times New Roman" panose="02020603050405020304" pitchFamily="18" charset="0"/>
            </a:rPr>
            <a:t>Проанализировать причини текучести кадров анкетированием</a:t>
          </a:r>
        </a:p>
      </dgm:t>
    </dgm:pt>
    <dgm:pt modelId="{2105D7C1-73C2-4E62-A2D2-290C92C89B3F}" type="parTrans" cxnId="{FFC85CA1-3B57-428B-813D-B679275236D0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4D3D6C-C7EC-42E0-A24E-C7ED2C68C0FA}" type="sibTrans" cxnId="{FFC85CA1-3B57-428B-813D-B679275236D0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C6C557F-7B0B-4DBF-B5B6-4A33EE49441F}" type="pres">
      <dgm:prSet presAssocID="{88220D8F-7590-4E57-967C-E361BECE1F3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2382028-0ED4-45E8-A95A-41A7EBB3204F}" type="pres">
      <dgm:prSet presAssocID="{558D88C8-8C14-48D5-9D16-C586D471D9D9}" presName="parentLin" presStyleCnt="0"/>
      <dgm:spPr/>
    </dgm:pt>
    <dgm:pt modelId="{9A43B00A-37C0-4109-95E2-C9BB553A85EC}" type="pres">
      <dgm:prSet presAssocID="{558D88C8-8C14-48D5-9D16-C586D471D9D9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CC4B87CA-826A-4C0D-B2DE-BABD03BF62AC}" type="pres">
      <dgm:prSet presAssocID="{558D88C8-8C14-48D5-9D16-C586D471D9D9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61DA73-7342-4267-AEAA-E4F87A9F9CFC}" type="pres">
      <dgm:prSet presAssocID="{558D88C8-8C14-48D5-9D16-C586D471D9D9}" presName="negativeSpace" presStyleCnt="0"/>
      <dgm:spPr/>
    </dgm:pt>
    <dgm:pt modelId="{91256F47-DEEC-4767-B295-04E768349662}" type="pres">
      <dgm:prSet presAssocID="{558D88C8-8C14-48D5-9D16-C586D471D9D9}" presName="childText" presStyleLbl="conFgAcc1" presStyleIdx="0" presStyleCnt="6" custLinFactY="7409" custLinFactNeighborX="-4688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E67637-404B-477A-80EA-609FF7D9CDD0}" type="pres">
      <dgm:prSet presAssocID="{37702181-2472-4938-8D88-F9CC39E3FB4E}" presName="spaceBetweenRectangles" presStyleCnt="0"/>
      <dgm:spPr/>
    </dgm:pt>
    <dgm:pt modelId="{D5FEBA8D-1CFF-4CDD-A966-636C198D71E9}" type="pres">
      <dgm:prSet presAssocID="{D2CC2E0D-1071-45FC-A756-67D37B3CB069}" presName="parentLin" presStyleCnt="0"/>
      <dgm:spPr/>
    </dgm:pt>
    <dgm:pt modelId="{46323BF4-A6F3-4E2E-95F2-3CAECC5C6B30}" type="pres">
      <dgm:prSet presAssocID="{D2CC2E0D-1071-45FC-A756-67D37B3CB069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F2D845BB-B322-42EF-8100-AC7669672911}" type="pres">
      <dgm:prSet presAssocID="{D2CC2E0D-1071-45FC-A756-67D37B3CB069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E0501B-F25B-4418-975C-8EDD4EE78FCD}" type="pres">
      <dgm:prSet presAssocID="{D2CC2E0D-1071-45FC-A756-67D37B3CB069}" presName="negativeSpace" presStyleCnt="0"/>
      <dgm:spPr/>
    </dgm:pt>
    <dgm:pt modelId="{EC48C4D9-1AAD-4AEF-B15F-AF88B53FF61F}" type="pres">
      <dgm:prSet presAssocID="{D2CC2E0D-1071-45FC-A756-67D37B3CB069}" presName="childText" presStyleLbl="conFg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DC85DF-AD7D-4931-BF02-02DB7890DF00}" type="pres">
      <dgm:prSet presAssocID="{E5DB2C59-D2D5-4CA8-ADE6-57F6798D4F9D}" presName="spaceBetweenRectangles" presStyleCnt="0"/>
      <dgm:spPr/>
    </dgm:pt>
    <dgm:pt modelId="{F2AF1C01-A299-437D-86A1-4FEE83C3F838}" type="pres">
      <dgm:prSet presAssocID="{6E136865-059D-4CA0-A8C1-C0C3CF3054D4}" presName="parentLin" presStyleCnt="0"/>
      <dgm:spPr/>
    </dgm:pt>
    <dgm:pt modelId="{A42ADB82-5BB1-4EB0-81BC-5FD3C019B903}" type="pres">
      <dgm:prSet presAssocID="{6E136865-059D-4CA0-A8C1-C0C3CF3054D4}" presName="parentLeftMargin" presStyleLbl="node1" presStyleIdx="1" presStyleCnt="6"/>
      <dgm:spPr/>
      <dgm:t>
        <a:bodyPr/>
        <a:lstStyle/>
        <a:p>
          <a:endParaRPr lang="ru-RU"/>
        </a:p>
      </dgm:t>
    </dgm:pt>
    <dgm:pt modelId="{DC21ABCF-2D61-48B6-BEC1-E0D5376EC334}" type="pres">
      <dgm:prSet presAssocID="{6E136865-059D-4CA0-A8C1-C0C3CF3054D4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1E0EAB-D019-49DC-915E-07E60FD11299}" type="pres">
      <dgm:prSet presAssocID="{6E136865-059D-4CA0-A8C1-C0C3CF3054D4}" presName="negativeSpace" presStyleCnt="0"/>
      <dgm:spPr/>
    </dgm:pt>
    <dgm:pt modelId="{FCFE44BE-EB8D-41B2-9AF4-DC2910E007DD}" type="pres">
      <dgm:prSet presAssocID="{6E136865-059D-4CA0-A8C1-C0C3CF3054D4}" presName="childText" presStyleLbl="conFg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2B5D3D-DD02-47EA-A9A8-707A7F67204C}" type="pres">
      <dgm:prSet presAssocID="{BB5D908D-B2CD-4AEE-B38A-7DDEF34280A6}" presName="spaceBetweenRectangles" presStyleCnt="0"/>
      <dgm:spPr/>
    </dgm:pt>
    <dgm:pt modelId="{F5ABE116-9C31-4C2B-896E-E24BEEB1F26E}" type="pres">
      <dgm:prSet presAssocID="{436A9D29-AD35-44E7-9645-3359942CB345}" presName="parentLin" presStyleCnt="0"/>
      <dgm:spPr/>
    </dgm:pt>
    <dgm:pt modelId="{0E5C197F-F953-4A81-A293-B7B871EA6CD1}" type="pres">
      <dgm:prSet presAssocID="{436A9D29-AD35-44E7-9645-3359942CB345}" presName="parentLeftMargin" presStyleLbl="node1" presStyleIdx="2" presStyleCnt="6"/>
      <dgm:spPr/>
      <dgm:t>
        <a:bodyPr/>
        <a:lstStyle/>
        <a:p>
          <a:endParaRPr lang="ru-RU"/>
        </a:p>
      </dgm:t>
    </dgm:pt>
    <dgm:pt modelId="{EA247EDE-416A-48C6-BCD1-3CC6A56F0A40}" type="pres">
      <dgm:prSet presAssocID="{436A9D29-AD35-44E7-9645-3359942CB345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738799-C60B-45AC-8660-C44C21B2A63C}" type="pres">
      <dgm:prSet presAssocID="{436A9D29-AD35-44E7-9645-3359942CB345}" presName="negativeSpace" presStyleCnt="0"/>
      <dgm:spPr/>
    </dgm:pt>
    <dgm:pt modelId="{EA432431-196A-47F7-9281-3207A5C908BC}" type="pres">
      <dgm:prSet presAssocID="{436A9D29-AD35-44E7-9645-3359942CB345}" presName="childText" presStyleLbl="conFg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55091E-5CDD-49F1-89DE-CA1F9906C56F}" type="pres">
      <dgm:prSet presAssocID="{5F3D595F-D6BE-49A5-8E2F-513887B4E005}" presName="spaceBetweenRectangles" presStyleCnt="0"/>
      <dgm:spPr/>
    </dgm:pt>
    <dgm:pt modelId="{DAFF302B-7242-442F-A4AE-C8B9D3B43D3F}" type="pres">
      <dgm:prSet presAssocID="{5480027A-3E09-4016-96C0-8CA233FC48BA}" presName="parentLin" presStyleCnt="0"/>
      <dgm:spPr/>
    </dgm:pt>
    <dgm:pt modelId="{46E2A0C7-5B85-4D70-948E-D30B6B222945}" type="pres">
      <dgm:prSet presAssocID="{5480027A-3E09-4016-96C0-8CA233FC48BA}" presName="parentLeftMargin" presStyleLbl="node1" presStyleIdx="3" presStyleCnt="6"/>
      <dgm:spPr/>
      <dgm:t>
        <a:bodyPr/>
        <a:lstStyle/>
        <a:p>
          <a:endParaRPr lang="ru-RU"/>
        </a:p>
      </dgm:t>
    </dgm:pt>
    <dgm:pt modelId="{2B8F3613-A64E-430F-8BA2-EEE2D55A42C9}" type="pres">
      <dgm:prSet presAssocID="{5480027A-3E09-4016-96C0-8CA233FC48BA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D254C3-B32B-4D50-AF28-657C58247BE3}" type="pres">
      <dgm:prSet presAssocID="{5480027A-3E09-4016-96C0-8CA233FC48BA}" presName="negativeSpace" presStyleCnt="0"/>
      <dgm:spPr/>
    </dgm:pt>
    <dgm:pt modelId="{A1BD9A63-5B0D-41D0-9AB7-83E33720097E}" type="pres">
      <dgm:prSet presAssocID="{5480027A-3E09-4016-96C0-8CA233FC48BA}" presName="childText" presStyleLbl="conFg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A0825D-8F18-4648-B956-08AE0037CE13}" type="pres">
      <dgm:prSet presAssocID="{1C895057-020B-4ED8-933D-DE17415A29F2}" presName="spaceBetweenRectangles" presStyleCnt="0"/>
      <dgm:spPr/>
    </dgm:pt>
    <dgm:pt modelId="{AB6C80DC-E152-450F-8964-A802D82A148C}" type="pres">
      <dgm:prSet presAssocID="{CA998E8C-A150-46A1-8D7A-0E67C8D0AE24}" presName="parentLin" presStyleCnt="0"/>
      <dgm:spPr/>
    </dgm:pt>
    <dgm:pt modelId="{F0569A6A-1E8D-48F8-B606-2B8DEAF107DC}" type="pres">
      <dgm:prSet presAssocID="{CA998E8C-A150-46A1-8D7A-0E67C8D0AE24}" presName="parentLeftMargin" presStyleLbl="node1" presStyleIdx="4" presStyleCnt="6"/>
      <dgm:spPr/>
      <dgm:t>
        <a:bodyPr/>
        <a:lstStyle/>
        <a:p>
          <a:endParaRPr lang="ru-RU"/>
        </a:p>
      </dgm:t>
    </dgm:pt>
    <dgm:pt modelId="{5E87AC81-7095-43E9-AC50-7A61477EFFB2}" type="pres">
      <dgm:prSet presAssocID="{CA998E8C-A150-46A1-8D7A-0E67C8D0AE24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D6BD7F-93CF-4205-A8BC-0C48A0172406}" type="pres">
      <dgm:prSet presAssocID="{CA998E8C-A150-46A1-8D7A-0E67C8D0AE24}" presName="negativeSpace" presStyleCnt="0"/>
      <dgm:spPr/>
    </dgm:pt>
    <dgm:pt modelId="{4C5FA690-81DF-4095-B23F-4F89633CC968}" type="pres">
      <dgm:prSet presAssocID="{CA998E8C-A150-46A1-8D7A-0E67C8D0AE24}" presName="childText" presStyleLbl="conFg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99407A6-50E1-4E2D-8BFA-D9F770922E27}" type="presOf" srcId="{9B9E3D7F-BC7A-4D08-8618-8D3F1A2F0D03}" destId="{EC48C4D9-1AAD-4AEF-B15F-AF88B53FF61F}" srcOrd="0" destOrd="0" presId="urn:microsoft.com/office/officeart/2005/8/layout/list1"/>
    <dgm:cxn modelId="{27C234F8-F30E-48A7-92CF-5F1ACE9D8CDF}" type="presOf" srcId="{F5315ED5-4C45-4220-9C09-345738746721}" destId="{4C5FA690-81DF-4095-B23F-4F89633CC968}" srcOrd="0" destOrd="0" presId="urn:microsoft.com/office/officeart/2005/8/layout/list1"/>
    <dgm:cxn modelId="{27C10A20-9782-45D0-9C25-320179A1E5A8}" srcId="{5480027A-3E09-4016-96C0-8CA233FC48BA}" destId="{38D10877-57BB-4E81-959F-0E11E96DA5C5}" srcOrd="0" destOrd="0" parTransId="{1562E904-F0B3-4865-961B-332320C9FA16}" sibTransId="{5A964558-FEDB-4AD8-93F4-A236140A4E36}"/>
    <dgm:cxn modelId="{D0B163B0-FE99-453B-87C4-EAEAC45A269C}" srcId="{436A9D29-AD35-44E7-9645-3359942CB345}" destId="{F2FEFBFC-CAEA-49D4-B94A-4C52CEE447D6}" srcOrd="0" destOrd="0" parTransId="{90EEA580-9D23-4459-983D-5DD7B634A3EF}" sibTransId="{5070398A-AED0-49D8-AA51-CDE6B00F6D2E}"/>
    <dgm:cxn modelId="{9EE171FF-093E-4BA9-9E03-223F661EA88B}" srcId="{CA998E8C-A150-46A1-8D7A-0E67C8D0AE24}" destId="{F5315ED5-4C45-4220-9C09-345738746721}" srcOrd="0" destOrd="0" parTransId="{4381134D-0AFC-4779-B910-1437EDAD3FB8}" sibTransId="{48DECF3F-3346-4ABB-948F-7FA16694D82B}"/>
    <dgm:cxn modelId="{419DA65E-166E-4958-BA99-E883B5AAB34A}" srcId="{88220D8F-7590-4E57-967C-E361BECE1F34}" destId="{6E136865-059D-4CA0-A8C1-C0C3CF3054D4}" srcOrd="2" destOrd="0" parTransId="{D6887B28-484C-4D8F-98C5-B3F416EE5483}" sibTransId="{BB5D908D-B2CD-4AEE-B38A-7DDEF34280A6}"/>
    <dgm:cxn modelId="{C3FEA261-E9F8-47E5-B4B8-90C441959FDD}" type="presOf" srcId="{C8D2E821-2D15-4215-BE3D-202FE80F79B7}" destId="{FCFE44BE-EB8D-41B2-9AF4-DC2910E007DD}" srcOrd="0" destOrd="1" presId="urn:microsoft.com/office/officeart/2005/8/layout/list1"/>
    <dgm:cxn modelId="{9EF83E1F-0F61-4CE6-BB15-01C716730029}" srcId="{D2CC2E0D-1071-45FC-A756-67D37B3CB069}" destId="{5940880F-63CA-4C25-8C70-2E09ED08C3D4}" srcOrd="1" destOrd="0" parTransId="{FC8C5D1F-D437-4A55-ABB3-0CFCC742A500}" sibTransId="{DB0941C9-F997-4CA4-9C4E-63958B2F6603}"/>
    <dgm:cxn modelId="{4532C6C2-C206-4989-AFC3-76DD9E8C3635}" type="presOf" srcId="{558D88C8-8C14-48D5-9D16-C586D471D9D9}" destId="{CC4B87CA-826A-4C0D-B2DE-BABD03BF62AC}" srcOrd="1" destOrd="0" presId="urn:microsoft.com/office/officeart/2005/8/layout/list1"/>
    <dgm:cxn modelId="{89C05441-042C-4A2A-A640-FF993775FF99}" type="presOf" srcId="{B95649A1-2E55-4795-8F26-500BE3D07280}" destId="{91256F47-DEEC-4767-B295-04E768349662}" srcOrd="0" destOrd="0" presId="urn:microsoft.com/office/officeart/2005/8/layout/list1"/>
    <dgm:cxn modelId="{C6B6415B-DA83-4143-9BF5-676C529FBBF8}" srcId="{88220D8F-7590-4E57-967C-E361BECE1F34}" destId="{436A9D29-AD35-44E7-9645-3359942CB345}" srcOrd="3" destOrd="0" parTransId="{06B7A194-2C3E-4F26-B1B9-FE2F9C0AE8AF}" sibTransId="{5F3D595F-D6BE-49A5-8E2F-513887B4E005}"/>
    <dgm:cxn modelId="{56CE8E74-0803-4132-A2AE-4BD87E4CB914}" type="presOf" srcId="{558D88C8-8C14-48D5-9D16-C586D471D9D9}" destId="{9A43B00A-37C0-4109-95E2-C9BB553A85EC}" srcOrd="0" destOrd="0" presId="urn:microsoft.com/office/officeart/2005/8/layout/list1"/>
    <dgm:cxn modelId="{8DC31378-9D08-4822-BFCA-21998B5903D2}" type="presOf" srcId="{CA998E8C-A150-46A1-8D7A-0E67C8D0AE24}" destId="{F0569A6A-1E8D-48F8-B606-2B8DEAF107DC}" srcOrd="0" destOrd="0" presId="urn:microsoft.com/office/officeart/2005/8/layout/list1"/>
    <dgm:cxn modelId="{8D3F50FD-4F85-448F-9E06-FFE0A14183D9}" srcId="{6E136865-059D-4CA0-A8C1-C0C3CF3054D4}" destId="{333CF1AD-687F-4C81-91BF-E053353224F9}" srcOrd="0" destOrd="0" parTransId="{A23D39C1-A214-4149-A8AD-4183A09C50D4}" sibTransId="{8A453AC6-22BF-4AB9-B3B0-DDEE7B38D9C9}"/>
    <dgm:cxn modelId="{E2ED0BD1-916F-451B-BED4-3F9402B2C922}" srcId="{5480027A-3E09-4016-96C0-8CA233FC48BA}" destId="{FE85D68B-6DB8-4F95-9C64-F6A2F548577C}" srcOrd="1" destOrd="0" parTransId="{C9B36059-D655-4D3C-91B2-7C28C275D1B2}" sibTransId="{1C2BC084-57E3-49A5-B8FA-9E9699A51670}"/>
    <dgm:cxn modelId="{ED791E93-B0F9-4248-80DD-65397EF7B831}" type="presOf" srcId="{5480027A-3E09-4016-96C0-8CA233FC48BA}" destId="{46E2A0C7-5B85-4D70-948E-D30B6B222945}" srcOrd="0" destOrd="0" presId="urn:microsoft.com/office/officeart/2005/8/layout/list1"/>
    <dgm:cxn modelId="{56089837-4952-4455-87A4-921F93421515}" type="presOf" srcId="{6E136865-059D-4CA0-A8C1-C0C3CF3054D4}" destId="{A42ADB82-5BB1-4EB0-81BC-5FD3C019B903}" srcOrd="0" destOrd="0" presId="urn:microsoft.com/office/officeart/2005/8/layout/list1"/>
    <dgm:cxn modelId="{3ED6C46C-FC8C-449E-B441-FA7A5A08615B}" type="presOf" srcId="{88220D8F-7590-4E57-967C-E361BECE1F34}" destId="{EC6C557F-7B0B-4DBF-B5B6-4A33EE49441F}" srcOrd="0" destOrd="0" presId="urn:microsoft.com/office/officeart/2005/8/layout/list1"/>
    <dgm:cxn modelId="{84E977F0-84DF-4350-B9BB-41B446619F43}" srcId="{88220D8F-7590-4E57-967C-E361BECE1F34}" destId="{5480027A-3E09-4016-96C0-8CA233FC48BA}" srcOrd="4" destOrd="0" parTransId="{BCE92C99-EFF3-4F99-B2D4-1960515369E9}" sibTransId="{1C895057-020B-4ED8-933D-DE17415A29F2}"/>
    <dgm:cxn modelId="{CA05EEAA-B639-41B8-B858-EA7C47A05E5C}" type="presOf" srcId="{333CF1AD-687F-4C81-91BF-E053353224F9}" destId="{FCFE44BE-EB8D-41B2-9AF4-DC2910E007DD}" srcOrd="0" destOrd="0" presId="urn:microsoft.com/office/officeart/2005/8/layout/list1"/>
    <dgm:cxn modelId="{18F419F1-8C8F-4F50-9580-ED440511060E}" type="presOf" srcId="{3093734C-90DB-453D-90B3-C470C34A4CC4}" destId="{EA432431-196A-47F7-9281-3207A5C908BC}" srcOrd="0" destOrd="1" presId="urn:microsoft.com/office/officeart/2005/8/layout/list1"/>
    <dgm:cxn modelId="{48B65F83-B54B-4561-9D69-2FCD9D4AF900}" srcId="{558D88C8-8C14-48D5-9D16-C586D471D9D9}" destId="{B95649A1-2E55-4795-8F26-500BE3D07280}" srcOrd="0" destOrd="0" parTransId="{1563B354-21D2-48A8-90C8-689FABE5B1CC}" sibTransId="{AE536027-6208-4D03-A36E-73649239E7AE}"/>
    <dgm:cxn modelId="{5887F7C3-9B78-408C-B5A7-B2FD526729E3}" type="presOf" srcId="{D2CC2E0D-1071-45FC-A756-67D37B3CB069}" destId="{46323BF4-A6F3-4E2E-95F2-3CAECC5C6B30}" srcOrd="0" destOrd="0" presId="urn:microsoft.com/office/officeart/2005/8/layout/list1"/>
    <dgm:cxn modelId="{B05C0B7E-3FFC-4C6D-9C87-BC6A9C83E98D}" srcId="{6E136865-059D-4CA0-A8C1-C0C3CF3054D4}" destId="{C8D2E821-2D15-4215-BE3D-202FE80F79B7}" srcOrd="1" destOrd="0" parTransId="{2C513F2F-1F53-4C69-BEB5-EBCC47CC5C6E}" sibTransId="{EC4224A5-A9E2-47B0-BC78-F6816489E23D}"/>
    <dgm:cxn modelId="{6048E305-0317-41F0-AB49-163A82D43540}" srcId="{88220D8F-7590-4E57-967C-E361BECE1F34}" destId="{D2CC2E0D-1071-45FC-A756-67D37B3CB069}" srcOrd="1" destOrd="0" parTransId="{14E778DC-6CA4-4BF2-A98F-6DD6259753D4}" sibTransId="{E5DB2C59-D2D5-4CA8-ADE6-57F6798D4F9D}"/>
    <dgm:cxn modelId="{6844552F-C3CE-4341-A1B6-7632C990EB6B}" type="presOf" srcId="{C5539967-79D6-4C7A-93A6-17622C5DD5A2}" destId="{91256F47-DEEC-4767-B295-04E768349662}" srcOrd="0" destOrd="1" presId="urn:microsoft.com/office/officeart/2005/8/layout/list1"/>
    <dgm:cxn modelId="{98A260B8-7BB4-4E89-8386-3F32354195C9}" srcId="{88220D8F-7590-4E57-967C-E361BECE1F34}" destId="{CA998E8C-A150-46A1-8D7A-0E67C8D0AE24}" srcOrd="5" destOrd="0" parTransId="{D8A5C3E7-9519-46F0-A788-547391B46740}" sibTransId="{82345971-2A79-4F36-9ADB-54F4AC254181}"/>
    <dgm:cxn modelId="{6701B693-6ABF-4D8E-9838-30072D6305ED}" type="presOf" srcId="{F2FEFBFC-CAEA-49D4-B94A-4C52CEE447D6}" destId="{EA432431-196A-47F7-9281-3207A5C908BC}" srcOrd="0" destOrd="0" presId="urn:microsoft.com/office/officeart/2005/8/layout/list1"/>
    <dgm:cxn modelId="{FFC85CA1-3B57-428B-813D-B679275236D0}" srcId="{558D88C8-8C14-48D5-9D16-C586D471D9D9}" destId="{C5539967-79D6-4C7A-93A6-17622C5DD5A2}" srcOrd="1" destOrd="0" parTransId="{2105D7C1-73C2-4E62-A2D2-290C92C89B3F}" sibTransId="{814D3D6C-C7EC-42E0-A24E-C7ED2C68C0FA}"/>
    <dgm:cxn modelId="{C5E4EFDD-21A3-4284-8B76-A53107BBEA60}" type="presOf" srcId="{38D10877-57BB-4E81-959F-0E11E96DA5C5}" destId="{A1BD9A63-5B0D-41D0-9AB7-83E33720097E}" srcOrd="0" destOrd="0" presId="urn:microsoft.com/office/officeart/2005/8/layout/list1"/>
    <dgm:cxn modelId="{B8197BAD-F168-4C67-9758-6E965C9FCA28}" type="presOf" srcId="{5480027A-3E09-4016-96C0-8CA233FC48BA}" destId="{2B8F3613-A64E-430F-8BA2-EEE2D55A42C9}" srcOrd="1" destOrd="0" presId="urn:microsoft.com/office/officeart/2005/8/layout/list1"/>
    <dgm:cxn modelId="{6AB07C66-0C61-4F82-954B-B066E6A0F294}" type="presOf" srcId="{D2CC2E0D-1071-45FC-A756-67D37B3CB069}" destId="{F2D845BB-B322-42EF-8100-AC7669672911}" srcOrd="1" destOrd="0" presId="urn:microsoft.com/office/officeart/2005/8/layout/list1"/>
    <dgm:cxn modelId="{05B5B189-1421-4C92-93D8-31356644A948}" type="presOf" srcId="{436A9D29-AD35-44E7-9645-3359942CB345}" destId="{0E5C197F-F953-4A81-A293-B7B871EA6CD1}" srcOrd="0" destOrd="0" presId="urn:microsoft.com/office/officeart/2005/8/layout/list1"/>
    <dgm:cxn modelId="{1852C5BD-715F-47AD-95FE-9124BB4CB9D8}" type="presOf" srcId="{436A9D29-AD35-44E7-9645-3359942CB345}" destId="{EA247EDE-416A-48C6-BCD1-3CC6A56F0A40}" srcOrd="1" destOrd="0" presId="urn:microsoft.com/office/officeart/2005/8/layout/list1"/>
    <dgm:cxn modelId="{28E29431-8100-4BAD-B20C-64245B370E3D}" type="presOf" srcId="{6E136865-059D-4CA0-A8C1-C0C3CF3054D4}" destId="{DC21ABCF-2D61-48B6-BEC1-E0D5376EC334}" srcOrd="1" destOrd="0" presId="urn:microsoft.com/office/officeart/2005/8/layout/list1"/>
    <dgm:cxn modelId="{1FC90532-632D-4466-B7ED-AD7ACDBE3D3E}" srcId="{436A9D29-AD35-44E7-9645-3359942CB345}" destId="{3093734C-90DB-453D-90B3-C470C34A4CC4}" srcOrd="1" destOrd="0" parTransId="{84FBD2F9-0199-4437-8F2A-5AA06F2BC62A}" sibTransId="{88FC47AA-20D6-4BDC-8F25-110B0AD1102B}"/>
    <dgm:cxn modelId="{33B5CD9C-B104-4936-9EAA-330536CA2EA6}" type="presOf" srcId="{FE85D68B-6DB8-4F95-9C64-F6A2F548577C}" destId="{A1BD9A63-5B0D-41D0-9AB7-83E33720097E}" srcOrd="0" destOrd="1" presId="urn:microsoft.com/office/officeart/2005/8/layout/list1"/>
    <dgm:cxn modelId="{1803F168-96F0-411F-8464-C4DBFE97EC72}" srcId="{88220D8F-7590-4E57-967C-E361BECE1F34}" destId="{558D88C8-8C14-48D5-9D16-C586D471D9D9}" srcOrd="0" destOrd="0" parTransId="{84AE6C08-08EC-49B7-A158-FAE9A35D3B86}" sibTransId="{37702181-2472-4938-8D88-F9CC39E3FB4E}"/>
    <dgm:cxn modelId="{1F532D11-1821-4E35-A26E-F4CE4B18ED7F}" type="presOf" srcId="{5940880F-63CA-4C25-8C70-2E09ED08C3D4}" destId="{EC48C4D9-1AAD-4AEF-B15F-AF88B53FF61F}" srcOrd="0" destOrd="1" presId="urn:microsoft.com/office/officeart/2005/8/layout/list1"/>
    <dgm:cxn modelId="{48BEE4A0-BFF0-43D8-8173-8B23CF3A0373}" srcId="{D2CC2E0D-1071-45FC-A756-67D37B3CB069}" destId="{9B9E3D7F-BC7A-4D08-8618-8D3F1A2F0D03}" srcOrd="0" destOrd="0" parTransId="{A8ED0B7C-F0A9-4B65-A73A-FECA2F8E6A97}" sibTransId="{D7D1C90F-A643-4AF0-AD58-CBC27416FBC1}"/>
    <dgm:cxn modelId="{A7FEDF8C-C51F-4B7B-8DB0-9532C3AEE6CD}" type="presOf" srcId="{CA998E8C-A150-46A1-8D7A-0E67C8D0AE24}" destId="{5E87AC81-7095-43E9-AC50-7A61477EFFB2}" srcOrd="1" destOrd="0" presId="urn:microsoft.com/office/officeart/2005/8/layout/list1"/>
    <dgm:cxn modelId="{1EC158CC-9FF1-402A-971F-BCFF186F800E}" type="presParOf" srcId="{EC6C557F-7B0B-4DBF-B5B6-4A33EE49441F}" destId="{E2382028-0ED4-45E8-A95A-41A7EBB3204F}" srcOrd="0" destOrd="0" presId="urn:microsoft.com/office/officeart/2005/8/layout/list1"/>
    <dgm:cxn modelId="{A70FD4D3-3E37-4D0D-ADF4-B533E8F6E981}" type="presParOf" srcId="{E2382028-0ED4-45E8-A95A-41A7EBB3204F}" destId="{9A43B00A-37C0-4109-95E2-C9BB553A85EC}" srcOrd="0" destOrd="0" presId="urn:microsoft.com/office/officeart/2005/8/layout/list1"/>
    <dgm:cxn modelId="{0445A3D2-8A70-4A68-8FA8-B1174B0CDC0C}" type="presParOf" srcId="{E2382028-0ED4-45E8-A95A-41A7EBB3204F}" destId="{CC4B87CA-826A-4C0D-B2DE-BABD03BF62AC}" srcOrd="1" destOrd="0" presId="urn:microsoft.com/office/officeart/2005/8/layout/list1"/>
    <dgm:cxn modelId="{44E11BC0-EF27-4B67-ABB9-D4BB7A2F8378}" type="presParOf" srcId="{EC6C557F-7B0B-4DBF-B5B6-4A33EE49441F}" destId="{DB61DA73-7342-4267-AEAA-E4F87A9F9CFC}" srcOrd="1" destOrd="0" presId="urn:microsoft.com/office/officeart/2005/8/layout/list1"/>
    <dgm:cxn modelId="{51EE3C8A-578D-4EE1-B6AE-C04E976C987A}" type="presParOf" srcId="{EC6C557F-7B0B-4DBF-B5B6-4A33EE49441F}" destId="{91256F47-DEEC-4767-B295-04E768349662}" srcOrd="2" destOrd="0" presId="urn:microsoft.com/office/officeart/2005/8/layout/list1"/>
    <dgm:cxn modelId="{259B4672-8D8A-470D-946A-C91E62C9177C}" type="presParOf" srcId="{EC6C557F-7B0B-4DBF-B5B6-4A33EE49441F}" destId="{A9E67637-404B-477A-80EA-609FF7D9CDD0}" srcOrd="3" destOrd="0" presId="urn:microsoft.com/office/officeart/2005/8/layout/list1"/>
    <dgm:cxn modelId="{12159DAB-3D04-4805-9836-211FCA420AA0}" type="presParOf" srcId="{EC6C557F-7B0B-4DBF-B5B6-4A33EE49441F}" destId="{D5FEBA8D-1CFF-4CDD-A966-636C198D71E9}" srcOrd="4" destOrd="0" presId="urn:microsoft.com/office/officeart/2005/8/layout/list1"/>
    <dgm:cxn modelId="{51EB0BCC-3052-494E-89FE-A0702BD0C0A3}" type="presParOf" srcId="{D5FEBA8D-1CFF-4CDD-A966-636C198D71E9}" destId="{46323BF4-A6F3-4E2E-95F2-3CAECC5C6B30}" srcOrd="0" destOrd="0" presId="urn:microsoft.com/office/officeart/2005/8/layout/list1"/>
    <dgm:cxn modelId="{DF511397-0782-48D2-93B9-D4191E8163BD}" type="presParOf" srcId="{D5FEBA8D-1CFF-4CDD-A966-636C198D71E9}" destId="{F2D845BB-B322-42EF-8100-AC7669672911}" srcOrd="1" destOrd="0" presId="urn:microsoft.com/office/officeart/2005/8/layout/list1"/>
    <dgm:cxn modelId="{1FC73566-F060-48F9-9923-134E30554E14}" type="presParOf" srcId="{EC6C557F-7B0B-4DBF-B5B6-4A33EE49441F}" destId="{58E0501B-F25B-4418-975C-8EDD4EE78FCD}" srcOrd="5" destOrd="0" presId="urn:microsoft.com/office/officeart/2005/8/layout/list1"/>
    <dgm:cxn modelId="{45BE004D-8916-447D-9161-4CE69DC6825B}" type="presParOf" srcId="{EC6C557F-7B0B-4DBF-B5B6-4A33EE49441F}" destId="{EC48C4D9-1AAD-4AEF-B15F-AF88B53FF61F}" srcOrd="6" destOrd="0" presId="urn:microsoft.com/office/officeart/2005/8/layout/list1"/>
    <dgm:cxn modelId="{E1515772-5792-4F9D-9AE1-2B2690CF954B}" type="presParOf" srcId="{EC6C557F-7B0B-4DBF-B5B6-4A33EE49441F}" destId="{C6DC85DF-AD7D-4931-BF02-02DB7890DF00}" srcOrd="7" destOrd="0" presId="urn:microsoft.com/office/officeart/2005/8/layout/list1"/>
    <dgm:cxn modelId="{5BA8B83E-D1CC-4B42-86CF-F922232804DB}" type="presParOf" srcId="{EC6C557F-7B0B-4DBF-B5B6-4A33EE49441F}" destId="{F2AF1C01-A299-437D-86A1-4FEE83C3F838}" srcOrd="8" destOrd="0" presId="urn:microsoft.com/office/officeart/2005/8/layout/list1"/>
    <dgm:cxn modelId="{CDD37131-5F75-4A6C-A70C-29E9FDEFFCE9}" type="presParOf" srcId="{F2AF1C01-A299-437D-86A1-4FEE83C3F838}" destId="{A42ADB82-5BB1-4EB0-81BC-5FD3C019B903}" srcOrd="0" destOrd="0" presId="urn:microsoft.com/office/officeart/2005/8/layout/list1"/>
    <dgm:cxn modelId="{920A7D16-25CB-4B5D-A85C-7D29FA1A23B2}" type="presParOf" srcId="{F2AF1C01-A299-437D-86A1-4FEE83C3F838}" destId="{DC21ABCF-2D61-48B6-BEC1-E0D5376EC334}" srcOrd="1" destOrd="0" presId="urn:microsoft.com/office/officeart/2005/8/layout/list1"/>
    <dgm:cxn modelId="{EAE7482C-FADD-446A-A60E-7B24657EC56D}" type="presParOf" srcId="{EC6C557F-7B0B-4DBF-B5B6-4A33EE49441F}" destId="{9D1E0EAB-D019-49DC-915E-07E60FD11299}" srcOrd="9" destOrd="0" presId="urn:microsoft.com/office/officeart/2005/8/layout/list1"/>
    <dgm:cxn modelId="{94A418AE-79F6-406C-A6FD-F3929736AE38}" type="presParOf" srcId="{EC6C557F-7B0B-4DBF-B5B6-4A33EE49441F}" destId="{FCFE44BE-EB8D-41B2-9AF4-DC2910E007DD}" srcOrd="10" destOrd="0" presId="urn:microsoft.com/office/officeart/2005/8/layout/list1"/>
    <dgm:cxn modelId="{AE0EAFD8-BAB4-48F3-8CED-FD4A5E52AD9F}" type="presParOf" srcId="{EC6C557F-7B0B-4DBF-B5B6-4A33EE49441F}" destId="{1D2B5D3D-DD02-47EA-A9A8-707A7F67204C}" srcOrd="11" destOrd="0" presId="urn:microsoft.com/office/officeart/2005/8/layout/list1"/>
    <dgm:cxn modelId="{43259FDD-AC5C-4E9D-B103-9296C274975B}" type="presParOf" srcId="{EC6C557F-7B0B-4DBF-B5B6-4A33EE49441F}" destId="{F5ABE116-9C31-4C2B-896E-E24BEEB1F26E}" srcOrd="12" destOrd="0" presId="urn:microsoft.com/office/officeart/2005/8/layout/list1"/>
    <dgm:cxn modelId="{17152EAE-3C6D-42C4-AF5E-D7EDBA528CB2}" type="presParOf" srcId="{F5ABE116-9C31-4C2B-896E-E24BEEB1F26E}" destId="{0E5C197F-F953-4A81-A293-B7B871EA6CD1}" srcOrd="0" destOrd="0" presId="urn:microsoft.com/office/officeart/2005/8/layout/list1"/>
    <dgm:cxn modelId="{CA05BE88-268E-4B9A-8151-E4B173742342}" type="presParOf" srcId="{F5ABE116-9C31-4C2B-896E-E24BEEB1F26E}" destId="{EA247EDE-416A-48C6-BCD1-3CC6A56F0A40}" srcOrd="1" destOrd="0" presId="urn:microsoft.com/office/officeart/2005/8/layout/list1"/>
    <dgm:cxn modelId="{CF86B003-AF64-4EBC-B215-9C39A3E31D96}" type="presParOf" srcId="{EC6C557F-7B0B-4DBF-B5B6-4A33EE49441F}" destId="{DE738799-C60B-45AC-8660-C44C21B2A63C}" srcOrd="13" destOrd="0" presId="urn:microsoft.com/office/officeart/2005/8/layout/list1"/>
    <dgm:cxn modelId="{C6485BE9-C469-407C-B056-B8B47E3D30BD}" type="presParOf" srcId="{EC6C557F-7B0B-4DBF-B5B6-4A33EE49441F}" destId="{EA432431-196A-47F7-9281-3207A5C908BC}" srcOrd="14" destOrd="0" presId="urn:microsoft.com/office/officeart/2005/8/layout/list1"/>
    <dgm:cxn modelId="{3F200C32-C3D8-4517-94CD-1AA6337D9E47}" type="presParOf" srcId="{EC6C557F-7B0B-4DBF-B5B6-4A33EE49441F}" destId="{FE55091E-5CDD-49F1-89DE-CA1F9906C56F}" srcOrd="15" destOrd="0" presId="urn:microsoft.com/office/officeart/2005/8/layout/list1"/>
    <dgm:cxn modelId="{810BB8D5-D3D0-4189-AF90-33041667AC05}" type="presParOf" srcId="{EC6C557F-7B0B-4DBF-B5B6-4A33EE49441F}" destId="{DAFF302B-7242-442F-A4AE-C8B9D3B43D3F}" srcOrd="16" destOrd="0" presId="urn:microsoft.com/office/officeart/2005/8/layout/list1"/>
    <dgm:cxn modelId="{1A9F8C37-0ECC-443B-A7CC-D80513276617}" type="presParOf" srcId="{DAFF302B-7242-442F-A4AE-C8B9D3B43D3F}" destId="{46E2A0C7-5B85-4D70-948E-D30B6B222945}" srcOrd="0" destOrd="0" presId="urn:microsoft.com/office/officeart/2005/8/layout/list1"/>
    <dgm:cxn modelId="{5B58A3BF-0E77-4D14-92DD-F5262A276A01}" type="presParOf" srcId="{DAFF302B-7242-442F-A4AE-C8B9D3B43D3F}" destId="{2B8F3613-A64E-430F-8BA2-EEE2D55A42C9}" srcOrd="1" destOrd="0" presId="urn:microsoft.com/office/officeart/2005/8/layout/list1"/>
    <dgm:cxn modelId="{9B5034C5-4E49-4C7D-9132-E0B70E169FB3}" type="presParOf" srcId="{EC6C557F-7B0B-4DBF-B5B6-4A33EE49441F}" destId="{67D254C3-B32B-4D50-AF28-657C58247BE3}" srcOrd="17" destOrd="0" presId="urn:microsoft.com/office/officeart/2005/8/layout/list1"/>
    <dgm:cxn modelId="{295B1064-EA7E-4454-AF44-259F8D46F0E8}" type="presParOf" srcId="{EC6C557F-7B0B-4DBF-B5B6-4A33EE49441F}" destId="{A1BD9A63-5B0D-41D0-9AB7-83E33720097E}" srcOrd="18" destOrd="0" presId="urn:microsoft.com/office/officeart/2005/8/layout/list1"/>
    <dgm:cxn modelId="{6E70E857-D9C5-48D0-8F2C-C4565524918D}" type="presParOf" srcId="{EC6C557F-7B0B-4DBF-B5B6-4A33EE49441F}" destId="{A8A0825D-8F18-4648-B956-08AE0037CE13}" srcOrd="19" destOrd="0" presId="urn:microsoft.com/office/officeart/2005/8/layout/list1"/>
    <dgm:cxn modelId="{CE5C3E1B-2183-48C7-82B3-6C2E627D4A08}" type="presParOf" srcId="{EC6C557F-7B0B-4DBF-B5B6-4A33EE49441F}" destId="{AB6C80DC-E152-450F-8964-A802D82A148C}" srcOrd="20" destOrd="0" presId="urn:microsoft.com/office/officeart/2005/8/layout/list1"/>
    <dgm:cxn modelId="{5ECA4E25-F2A2-4D80-ABCB-09884C75B54B}" type="presParOf" srcId="{AB6C80DC-E152-450F-8964-A802D82A148C}" destId="{F0569A6A-1E8D-48F8-B606-2B8DEAF107DC}" srcOrd="0" destOrd="0" presId="urn:microsoft.com/office/officeart/2005/8/layout/list1"/>
    <dgm:cxn modelId="{9AA8AA3E-ECB2-4D20-A8F6-763686F49736}" type="presParOf" srcId="{AB6C80DC-E152-450F-8964-A802D82A148C}" destId="{5E87AC81-7095-43E9-AC50-7A61477EFFB2}" srcOrd="1" destOrd="0" presId="urn:microsoft.com/office/officeart/2005/8/layout/list1"/>
    <dgm:cxn modelId="{05ED4E98-B1A2-4474-ADB3-D6E75D9D4AC9}" type="presParOf" srcId="{EC6C557F-7B0B-4DBF-B5B6-4A33EE49441F}" destId="{17D6BD7F-93CF-4205-A8BC-0C48A0172406}" srcOrd="21" destOrd="0" presId="urn:microsoft.com/office/officeart/2005/8/layout/list1"/>
    <dgm:cxn modelId="{C35720FB-B4A6-4F58-B3CD-41A33B7F3C0C}" type="presParOf" srcId="{EC6C557F-7B0B-4DBF-B5B6-4A33EE49441F}" destId="{4C5FA690-81DF-4095-B23F-4F89633CC968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5AD687-261E-D94B-B907-60D7FE510AE4}" type="datetimeFigureOut">
              <a:rPr lang="en-US" smtClean="0"/>
              <a:pPr>
                <a:defRPr/>
              </a:pPr>
              <a:t>3/19/2022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E0FB7E-65FB-C645-9A93-350CECE4A2E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226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8EC564-A399-514F-9E1A-167DC0584EF7}" type="datetimeFigureOut">
              <a:rPr lang="en-US" smtClean="0"/>
              <a:pPr>
                <a:defRPr/>
              </a:pPr>
              <a:t>3/19/2022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E8ABC7-0465-2C42-887A-315D2F3942E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3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8EC564-A399-514F-9E1A-167DC0584EF7}" type="datetimeFigureOut">
              <a:rPr lang="en-US" smtClean="0"/>
              <a:pPr>
                <a:defRPr/>
              </a:pPr>
              <a:t>3/19/2022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E8ABC7-0465-2C42-887A-315D2F3942E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7703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8EC564-A399-514F-9E1A-167DC0584EF7}" type="datetimeFigureOut">
              <a:rPr lang="en-US" smtClean="0"/>
              <a:pPr>
                <a:defRPr/>
              </a:pPr>
              <a:t>3/19/2022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E8ABC7-0465-2C42-887A-315D2F3942E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44099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8EC564-A399-514F-9E1A-167DC0584EF7}" type="datetimeFigureOut">
              <a:rPr lang="en-US" smtClean="0"/>
              <a:pPr>
                <a:defRPr/>
              </a:pPr>
              <a:t>3/19/2022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E8ABC7-0465-2C42-887A-315D2F3942E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9974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8EC564-A399-514F-9E1A-167DC0584EF7}" type="datetimeFigureOut">
              <a:rPr lang="en-US" smtClean="0"/>
              <a:pPr>
                <a:defRPr/>
              </a:pPr>
              <a:t>3/19/2022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E8ABC7-0465-2C42-887A-315D2F3942E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449916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8EC564-A399-514F-9E1A-167DC0584EF7}" type="datetimeFigureOut">
              <a:rPr lang="en-US" smtClean="0"/>
              <a:pPr>
                <a:defRPr/>
              </a:pPr>
              <a:t>3/19/2022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E8ABC7-0465-2C42-887A-315D2F3942E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9787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8EC564-A399-514F-9E1A-167DC0584EF7}" type="datetimeFigureOut">
              <a:rPr lang="en-US" smtClean="0"/>
              <a:pPr>
                <a:defRPr/>
              </a:pPr>
              <a:t>3/19/2022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E8ABC7-0465-2C42-887A-315D2F3942E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5969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8EC564-A399-514F-9E1A-167DC0584EF7}" type="datetimeFigureOut">
              <a:rPr lang="en-US" smtClean="0"/>
              <a:pPr>
                <a:defRPr/>
              </a:pPr>
              <a:t>3/19/2022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E8ABC7-0465-2C42-887A-315D2F3942E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587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8EC564-A399-514F-9E1A-167DC0584EF7}" type="datetimeFigureOut">
              <a:rPr lang="en-US" smtClean="0"/>
              <a:pPr>
                <a:defRPr/>
              </a:pPr>
              <a:t>3/19/2022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E8ABC7-0465-2C42-887A-315D2F3942E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569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36009B-2176-E74A-8097-496F5383B874}" type="datetimeFigureOut">
              <a:rPr lang="en-US" smtClean="0"/>
              <a:pPr>
                <a:defRPr/>
              </a:pPr>
              <a:t>3/19/2022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EE0863-F15D-A345-BD63-7D75A3D1504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543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8EC564-A399-514F-9E1A-167DC0584EF7}" type="datetimeFigureOut">
              <a:rPr lang="en-US" smtClean="0"/>
              <a:pPr>
                <a:defRPr/>
              </a:pPr>
              <a:t>3/19/2022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E8ABC7-0465-2C42-887A-315D2F3942E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463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8EC564-A399-514F-9E1A-167DC0584EF7}" type="datetimeFigureOut">
              <a:rPr lang="en-US" smtClean="0"/>
              <a:pPr>
                <a:defRPr/>
              </a:pPr>
              <a:t>3/19/2022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E8ABC7-0465-2C42-887A-315D2F3942E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391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C01520-240A-FD49-9924-626776D51CEF}" type="datetimeFigureOut">
              <a:rPr lang="en-US" smtClean="0"/>
              <a:pPr>
                <a:defRPr/>
              </a:pPr>
              <a:t>3/19/2022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D0251B-42D9-6040-8C91-3A95E65C5A5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102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77B15A-AC00-FD43-8DF9-6D565E0D9C50}" type="datetimeFigureOut">
              <a:rPr lang="en-US" smtClean="0"/>
              <a:pPr>
                <a:defRPr/>
              </a:pPr>
              <a:t>3/19/2022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01E507-2E40-2445-B754-DFBE63AE935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328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8EC564-A399-514F-9E1A-167DC0584EF7}" type="datetimeFigureOut">
              <a:rPr lang="en-US" smtClean="0"/>
              <a:pPr>
                <a:defRPr/>
              </a:pPr>
              <a:t>3/19/2022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E8ABC7-0465-2C42-887A-315D2F3942E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433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8EC564-A399-514F-9E1A-167DC0584EF7}" type="datetimeFigureOut">
              <a:rPr lang="en-US" smtClean="0"/>
              <a:pPr>
                <a:defRPr/>
              </a:pPr>
              <a:t>3/19/2022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E8ABC7-0465-2C42-887A-315D2F3942E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77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E28EC564-A399-514F-9E1A-167DC0584EF7}" type="datetimeFigureOut">
              <a:rPr lang="en-US" smtClean="0"/>
              <a:pPr>
                <a:defRPr/>
              </a:pPr>
              <a:t>3/19/2022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B4E8ABC7-0465-2C42-887A-315D2F3942E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5180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851" r:id="rId1"/>
    <p:sldLayoutId id="2147484852" r:id="rId2"/>
    <p:sldLayoutId id="2147484853" r:id="rId3"/>
    <p:sldLayoutId id="2147484854" r:id="rId4"/>
    <p:sldLayoutId id="2147484855" r:id="rId5"/>
    <p:sldLayoutId id="2147484856" r:id="rId6"/>
    <p:sldLayoutId id="2147484857" r:id="rId7"/>
    <p:sldLayoutId id="2147484858" r:id="rId8"/>
    <p:sldLayoutId id="2147484859" r:id="rId9"/>
    <p:sldLayoutId id="2147484860" r:id="rId10"/>
    <p:sldLayoutId id="2147484861" r:id="rId11"/>
    <p:sldLayoutId id="2147484862" r:id="rId12"/>
    <p:sldLayoutId id="2147484863" r:id="rId13"/>
    <p:sldLayoutId id="2147484864" r:id="rId14"/>
    <p:sldLayoutId id="2147484865" r:id="rId15"/>
    <p:sldLayoutId id="2147484866" r:id="rId16"/>
    <p:sldLayoutId id="214748486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0D162CF-1B1D-42D6-9F9D-AB3C1DC71D13}"/>
              </a:ext>
            </a:extLst>
          </p:cNvPr>
          <p:cNvSpPr txBox="1"/>
          <p:nvPr/>
        </p:nvSpPr>
        <p:spPr>
          <a:xfrm>
            <a:off x="196948" y="1322363"/>
            <a:ext cx="883451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ВЫПУСКНАЯ КВАЛИФИКАЦИОННАЯ РАБОТА</a:t>
            </a:r>
            <a:endParaRPr lang="ru-RU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A640741-9332-4666-9CD1-E34ED1C55EA2}"/>
              </a:ext>
            </a:extLst>
          </p:cNvPr>
          <p:cNvSpPr txBox="1"/>
          <p:nvPr/>
        </p:nvSpPr>
        <p:spPr>
          <a:xfrm>
            <a:off x="393894" y="2189507"/>
            <a:ext cx="803265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качества предоставления государственных услуг и мероприятия по его повышению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2ABE6F5-D068-445C-B7B7-502921B10547}"/>
              </a:ext>
            </a:extLst>
          </p:cNvPr>
          <p:cNvSpPr txBox="1"/>
          <p:nvPr/>
        </p:nvSpPr>
        <p:spPr>
          <a:xfrm>
            <a:off x="534571" y="3918426"/>
            <a:ext cx="8159261" cy="2708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dirty="0">
                <a:latin typeface="Arial" charset="0"/>
              </a:rPr>
              <a:t> </a:t>
            </a:r>
          </a:p>
          <a:p>
            <a:pPr eaLnBrk="1" hangingPunct="1">
              <a:defRPr/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Выполнил:  студентка факультета «Экономики и финансов», </a:t>
            </a:r>
          </a:p>
          <a:p>
            <a:pPr eaLnBrk="1" hangingPunct="1">
              <a:defRPr/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группы </a:t>
            </a:r>
            <a:r>
              <a:rPr lang="ru-RU" sz="2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ЭСс</a:t>
            </a:r>
            <a:r>
              <a:rPr lang="ru-RU" sz="2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32.1/Б1-18 </a:t>
            </a:r>
            <a:r>
              <a:rPr lang="ru-RU" sz="2000" b="1" i="0" smtClean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 к.э.н., доцент Соболь Татьяна Сергеевна</a:t>
            </a:r>
          </a:p>
          <a:p>
            <a:pPr algn="ctr" eaLnBrk="1" hangingPunct="1">
              <a:defRPr/>
            </a:pPr>
            <a:endParaRPr lang="ru-RU" sz="1800" dirty="0">
              <a:latin typeface="Arial" charset="0"/>
            </a:endParaRPr>
          </a:p>
          <a:p>
            <a:pPr algn="ctr" eaLnBrk="1" hangingPunct="1">
              <a:defRPr/>
            </a:pPr>
            <a:endParaRPr lang="ru-RU" sz="1800" dirty="0">
              <a:solidFill>
                <a:schemeClr val="accent4">
                  <a:lumMod val="50000"/>
                </a:schemeClr>
              </a:solidFill>
              <a:latin typeface="Arial" charset="0"/>
            </a:endParaRPr>
          </a:p>
          <a:p>
            <a:pPr algn="ctr" eaLnBrk="1" hangingPunct="1">
              <a:defRPr/>
            </a:pPr>
            <a:endParaRPr lang="ru-RU" sz="1800" dirty="0">
              <a:solidFill>
                <a:schemeClr val="accent4">
                  <a:lumMod val="50000"/>
                </a:schemeClr>
              </a:solidFill>
              <a:latin typeface="Arial" charset="0"/>
            </a:endParaRPr>
          </a:p>
          <a:p>
            <a:pPr algn="ctr" eaLnBrk="1" hangingPunct="1">
              <a:defRPr/>
            </a:pP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Москва, 2022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-9079"/>
            <a:ext cx="7083425" cy="1261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4593" y="77613"/>
            <a:ext cx="448055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Динамика развития «МФЦ» по Новгородской </a:t>
            </a:r>
            <a:r>
              <a:rPr lang="ru-RU" sz="1600" b="1" dirty="0">
                <a:solidFill>
                  <a:schemeClr val="bg1"/>
                </a:solidFill>
              </a:rPr>
              <a:t>области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3" y="416167"/>
            <a:ext cx="4910327" cy="2509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3" y="3015970"/>
            <a:ext cx="4745735" cy="3472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41146" y="6519445"/>
            <a:ext cx="502462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Показатели мониторинга качества работы «МФЦ»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930" y="385610"/>
            <a:ext cx="3931920" cy="2878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497" y="3248087"/>
            <a:ext cx="3931920" cy="3576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983479" y="4461"/>
            <a:ext cx="40873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Система показателей оценки качества деятельности «МФЦ»</a:t>
            </a:r>
          </a:p>
        </p:txBody>
      </p:sp>
    </p:spTree>
    <p:extLst>
      <p:ext uri="{BB962C8B-B14F-4D97-AF65-F5344CB8AC3E}">
        <p14:creationId xmlns:p14="http://schemas.microsoft.com/office/powerpoint/2010/main" val="19588815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5">
            <a:extLst>
              <a:ext uri="{FF2B5EF4-FFF2-40B4-BE49-F238E27FC236}">
                <a16:creationId xmlns:a16="http://schemas.microsoft.com/office/drawing/2014/main" xmlns="" id="{94068ADB-7C50-7C43-8362-34C3461638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738" y="1744663"/>
            <a:ext cx="241300" cy="59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ru-RU" altLang="ru-RU" sz="200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37" y="166686"/>
            <a:ext cx="4352068" cy="217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8868" y="2413337"/>
            <a:ext cx="438943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Уровень удовлетворенности населения качеством предоставления государственных и муниципальных услуг в регионе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37" y="4110436"/>
            <a:ext cx="6653657" cy="2620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832551" y="6334780"/>
            <a:ext cx="41872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Структура офисов «МФЦ» по времени ожидания в очереди за 1 квартал 2021 года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854" y="373062"/>
            <a:ext cx="4553146" cy="4038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550877" y="34508"/>
            <a:ext cx="258596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Загруженность «МФЦ» </a:t>
            </a:r>
          </a:p>
        </p:txBody>
      </p:sp>
    </p:spTree>
    <p:extLst>
      <p:ext uri="{BB962C8B-B14F-4D97-AF65-F5344CB8AC3E}">
        <p14:creationId xmlns:p14="http://schemas.microsoft.com/office/powerpoint/2010/main" val="17890089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5">
            <a:extLst>
              <a:ext uri="{FF2B5EF4-FFF2-40B4-BE49-F238E27FC236}">
                <a16:creationId xmlns:a16="http://schemas.microsoft.com/office/drawing/2014/main" xmlns="" id="{94068ADB-7C50-7C43-8362-34C3461638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738" y="1744663"/>
            <a:ext cx="241300" cy="59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ru-RU" altLang="ru-RU" sz="200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42" y="80169"/>
            <a:ext cx="5317616" cy="3056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743421" y="813813"/>
            <a:ext cx="41422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Ответы на вопрос «В настоящее время работают многофункциональные центры (МФЦ), оказывающие услуги по принципу «одного окна». Знаете ли Вы о них?» (%)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9" y="3766044"/>
            <a:ext cx="5194554" cy="2970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5269" y="6428811"/>
            <a:ext cx="72613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Ответы на вопрос «Довольны ли Вы тем, как Вам оказаны услуги в МФЦ?» (%)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663438" y="181094"/>
            <a:ext cx="33778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Результаты анкетирования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008" y="2262910"/>
            <a:ext cx="4507992" cy="2807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209823" y="5070601"/>
            <a:ext cx="393417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Ответы на вопрос «Как Вам кажется, за последний год качество оказания таких услуг в месте Вашего проживания улучшается, ухудшается или остается без изменений?» (%)</a:t>
            </a:r>
          </a:p>
        </p:txBody>
      </p:sp>
    </p:spTree>
    <p:extLst>
      <p:ext uri="{BB962C8B-B14F-4D97-AF65-F5344CB8AC3E}">
        <p14:creationId xmlns:p14="http://schemas.microsoft.com/office/powerpoint/2010/main" val="8101963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55" y="103378"/>
            <a:ext cx="5932487" cy="275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0040" y="2859278"/>
            <a:ext cx="399592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Ответы на вопрос «Удовлетворены ли Вы уровнем обслуживания во время приема у специалиста?» (%)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5" y="3849053"/>
            <a:ext cx="4923853" cy="298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819656" y="6195167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Ответы на вопрос «Воспользовались ли Вы возможностью записи по телефону?» (%)</a:t>
            </a: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848" y="2021078"/>
            <a:ext cx="4593050" cy="2852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519898" y="4777847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Ответы на вопрос «Устраивает ли Вас длительность обслуживания при получении услуг?» (%)</a:t>
            </a:r>
          </a:p>
        </p:txBody>
      </p:sp>
    </p:spTree>
    <p:extLst>
      <p:ext uri="{BB962C8B-B14F-4D97-AF65-F5344CB8AC3E}">
        <p14:creationId xmlns:p14="http://schemas.microsoft.com/office/powerpoint/2010/main" val="33119416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20" y="2611"/>
            <a:ext cx="5242785" cy="2735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34188" y="2734894"/>
            <a:ext cx="390780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Ответы на вопрос «Определите, пожалуйста, сколько в среднем приходится ждать в очереди при получении услуг?» (%)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20" y="3940404"/>
            <a:ext cx="5040671" cy="2831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81144" y="6033027"/>
            <a:ext cx="610667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</a:rPr>
              <a:t>Ответы на вопрос «Знаете ли Вы о том, что услугами многих государственных и муниципальных учреждений и служб можно воспользоваться через Интернет?» (%)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413" y="1753385"/>
            <a:ext cx="4421173" cy="2686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967926" y="4433576"/>
            <a:ext cx="410066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Ответы на вопрос «Пришлось ли Вам при оформлении документов для получения услуги выплачивать негласно денежное вознаграждение (оплата «в конверте») или делать подарки для получения нужных документов и прохождения процедур?» (%)</a:t>
            </a:r>
          </a:p>
        </p:txBody>
      </p:sp>
    </p:spTree>
    <p:extLst>
      <p:ext uri="{BB962C8B-B14F-4D97-AF65-F5344CB8AC3E}">
        <p14:creationId xmlns:p14="http://schemas.microsoft.com/office/powerpoint/2010/main" val="41107753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5">
            <a:extLst>
              <a:ext uri="{FF2B5EF4-FFF2-40B4-BE49-F238E27FC236}">
                <a16:creationId xmlns:a16="http://schemas.microsoft.com/office/drawing/2014/main" xmlns="" id="{94068ADB-7C50-7C43-8362-34C3461638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738" y="1744663"/>
            <a:ext cx="241300" cy="59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ru-RU" altLang="ru-RU" sz="200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C515E751-4FAB-B542-8E3C-ECECDB243D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128016"/>
            <a:ext cx="8915400" cy="372329"/>
          </a:xfrm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проблемы в «МФЦ» по Новгородской области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CC1F481-03A3-3547-8989-A6D9522AD7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826" b="10534"/>
          <a:stretch/>
        </p:blipFill>
        <p:spPr>
          <a:xfrm>
            <a:off x="978408" y="546821"/>
            <a:ext cx="7700062" cy="341375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51" y="4161740"/>
            <a:ext cx="5907087" cy="2578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623560" y="5215420"/>
            <a:ext cx="331012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</a:rPr>
              <a:t>Результаты опроса жителей Новгородской области о возможных изменениях в деятельности ГОАУ «МФЦ Новгородской области»</a:t>
            </a:r>
          </a:p>
        </p:txBody>
      </p:sp>
    </p:spTree>
    <p:extLst>
      <p:ext uri="{BB962C8B-B14F-4D97-AF65-F5344CB8AC3E}">
        <p14:creationId xmlns:p14="http://schemas.microsoft.com/office/powerpoint/2010/main" val="34322902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5">
            <a:extLst>
              <a:ext uri="{FF2B5EF4-FFF2-40B4-BE49-F238E27FC236}">
                <a16:creationId xmlns:a16="http://schemas.microsoft.com/office/drawing/2014/main" xmlns="" id="{94068ADB-7C50-7C43-8362-34C3461638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738" y="1744663"/>
            <a:ext cx="241300" cy="59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ru-RU" altLang="ru-RU" sz="200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C515E751-4FAB-B542-8E3C-ECECDB243D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588" y="118872"/>
            <a:ext cx="8915400" cy="996487"/>
          </a:xfrm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кадровой политики «многофункционального центра по предоставлению государственных и муниципальных услуг» </a:t>
            </a: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xmlns="" id="{B7F85F95-8161-2248-90C4-940F6B504C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26315271"/>
              </p:ext>
            </p:extLst>
          </p:nvPr>
        </p:nvGraphicFramePr>
        <p:xfrm>
          <a:off x="295422" y="1271016"/>
          <a:ext cx="8674842" cy="54174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540305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672" y="121095"/>
            <a:ext cx="7223760" cy="5822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8867" y="6085439"/>
            <a:ext cx="82939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Программа действий руководства для планирования адаптационной модели</a:t>
            </a:r>
          </a:p>
        </p:txBody>
      </p:sp>
    </p:spTree>
    <p:extLst>
      <p:ext uri="{BB962C8B-B14F-4D97-AF65-F5344CB8AC3E}">
        <p14:creationId xmlns:p14="http://schemas.microsoft.com/office/powerpoint/2010/main" val="37876549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5">
            <a:extLst>
              <a:ext uri="{FF2B5EF4-FFF2-40B4-BE49-F238E27FC236}">
                <a16:creationId xmlns:a16="http://schemas.microsoft.com/office/drawing/2014/main" xmlns="" id="{94068ADB-7C50-7C43-8362-34C3461638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738" y="1744663"/>
            <a:ext cx="241300" cy="59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ru-RU" altLang="ru-RU" sz="200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C515E751-4FAB-B542-8E3C-ECECDB243D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110" y="64009"/>
            <a:ext cx="8915400" cy="420624"/>
          </a:xfrm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ru-RU" sz="1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посещения посетителям в «МФЦ»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3D70183-0617-D849-9536-66AAD7BACC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888" y="513124"/>
            <a:ext cx="6481722" cy="329588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549A07E-D6D7-4647-BCED-262CCCE9B95A}"/>
              </a:ext>
            </a:extLst>
          </p:cNvPr>
          <p:cNvSpPr txBox="1"/>
          <p:nvPr/>
        </p:nvSpPr>
        <p:spPr>
          <a:xfrm>
            <a:off x="969074" y="4043651"/>
            <a:ext cx="7689273" cy="17045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</a:pPr>
            <a:r>
              <a:rPr lang="ru-RU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«Зеленый цвет» - загруженность «МФЦ» более благоприятна. </a:t>
            </a:r>
          </a:p>
          <a:p>
            <a:pPr indent="450215" algn="just">
              <a:lnSpc>
                <a:spcPct val="150000"/>
              </a:lnSpc>
            </a:pPr>
            <a:r>
              <a:rPr lang="ru-RU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«Желтый цвет» - средняя загруженность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</a:pPr>
            <a:r>
              <a:rPr lang="ru-RU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«Красный цвет» сильная загруженность. </a:t>
            </a:r>
          </a:p>
          <a:p>
            <a:pPr indent="450215" algn="just">
              <a:lnSpc>
                <a:spcPct val="150000"/>
              </a:lnSpc>
            </a:pPr>
            <a:r>
              <a:rPr lang="ru-RU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«Серый цвет» - нерабочие часы.</a:t>
            </a:r>
          </a:p>
        </p:txBody>
      </p:sp>
    </p:spTree>
    <p:extLst>
      <p:ext uri="{BB962C8B-B14F-4D97-AF65-F5344CB8AC3E}">
        <p14:creationId xmlns:p14="http://schemas.microsoft.com/office/powerpoint/2010/main" val="30322334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5">
            <a:extLst>
              <a:ext uri="{FF2B5EF4-FFF2-40B4-BE49-F238E27FC236}">
                <a16:creationId xmlns:a16="http://schemas.microsoft.com/office/drawing/2014/main" xmlns="" id="{94068ADB-7C50-7C43-8362-34C3461638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738" y="1744663"/>
            <a:ext cx="241300" cy="59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ru-RU" altLang="ru-RU" sz="200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C515E751-4FAB-B542-8E3C-ECECDB243D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" y="188559"/>
            <a:ext cx="8915400" cy="286930"/>
          </a:xfrm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Расчет затрат на поиск и привлечение персонала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xmlns="" id="{1163DD7C-C95C-7B40-A573-72BE8E17E0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1081197"/>
              </p:ext>
            </p:extLst>
          </p:nvPr>
        </p:nvGraphicFramePr>
        <p:xfrm>
          <a:off x="114300" y="484630"/>
          <a:ext cx="8915400" cy="6015749"/>
        </p:xfrm>
        <a:graphic>
          <a:graphicData uri="http://schemas.openxmlformats.org/drawingml/2006/table">
            <a:tbl>
              <a:tblPr firstRow="1" firstCol="1" bandRow="1"/>
              <a:tblGrid>
                <a:gridCol w="1952006">
                  <a:extLst>
                    <a:ext uri="{9D8B030D-6E8A-4147-A177-3AD203B41FA5}">
                      <a16:colId xmlns:a16="http://schemas.microsoft.com/office/drawing/2014/main" xmlns="" val="3825450166"/>
                    </a:ext>
                  </a:extLst>
                </a:gridCol>
                <a:gridCol w="5784810">
                  <a:extLst>
                    <a:ext uri="{9D8B030D-6E8A-4147-A177-3AD203B41FA5}">
                      <a16:colId xmlns:a16="http://schemas.microsoft.com/office/drawing/2014/main" xmlns="" val="2617724005"/>
                    </a:ext>
                  </a:extLst>
                </a:gridCol>
                <a:gridCol w="1178584">
                  <a:extLst>
                    <a:ext uri="{9D8B030D-6E8A-4147-A177-3AD203B41FA5}">
                      <a16:colId xmlns:a16="http://schemas.microsoft.com/office/drawing/2014/main" xmlns="" val="1252892542"/>
                    </a:ext>
                  </a:extLst>
                </a:gridCol>
              </a:tblGrid>
              <a:tr h="201377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Элемент затрат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2" marR="2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Стоимость допущения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2" marR="2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Затраты, руб.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2" marR="2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04158181"/>
                  </a:ext>
                </a:extLst>
              </a:tr>
              <a:tr h="198427">
                <a:tc gridSpan="3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Увольнение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2" marR="2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2091187023"/>
                  </a:ext>
                </a:extLst>
              </a:tr>
              <a:tr h="595280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Время, затраченное на процесс увольнения персонала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2" marR="2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часа времени начальника отдела персонала - 250 р/час 750 руб.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часа времени руководителя самого работника - 437.5 р\час - 1312.5 руб. 3 часа времени уволившегося сотрудника - в сред. 156.25 руб\час - 468.75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2" marR="2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2531,25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2" marR="2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74825493"/>
                  </a:ext>
                </a:extLst>
              </a:tr>
              <a:tr h="201377">
                <a:tc rowSpan="2"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 проведение собеседования с сотрудником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2" marR="2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час руководитель отдела персонала - 250 р/час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2" marR="2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406,25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2" marR="2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6694567"/>
                  </a:ext>
                </a:extLst>
              </a:tr>
              <a:tr h="2013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час уволившегося сотрудника в сред. 156.25 руб\час</a:t>
                      </a:r>
                      <a:endParaRPr lang="ru-RU" sz="1400"/>
                    </a:p>
                  </a:txBody>
                  <a:tcPr marL="2242" marR="2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59596043"/>
                  </a:ext>
                </a:extLst>
              </a:tr>
              <a:tr h="198427">
                <a:tc rowSpan="3"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 оформления документов при увольнении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2" marR="2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часа уволившегося (подписание обходного листа) - в сред. 156.25 руб\час = 468.75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2" marR="2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1006,25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2" marR="2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44907645"/>
                  </a:ext>
                </a:extLst>
              </a:tr>
              <a:tr h="1984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час - руководители структурных подразделений сред. 437.5 руб\час</a:t>
                      </a:r>
                      <a:endParaRPr lang="ru-RU" sz="1400" dirty="0"/>
                    </a:p>
                  </a:txBody>
                  <a:tcPr marL="2242" marR="2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30942346"/>
                  </a:ext>
                </a:extLst>
              </a:tr>
              <a:tr h="2013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час - специалист ОК (100 руб\час)</a:t>
                      </a:r>
                      <a:endParaRPr lang="ru-RU" sz="1400" dirty="0"/>
                    </a:p>
                  </a:txBody>
                  <a:tcPr marL="2242" marR="2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10414144"/>
                  </a:ext>
                </a:extLst>
              </a:tr>
              <a:tr h="201377">
                <a:tc gridSpan="2"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2" marR="2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3943,75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2" marR="2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72305067"/>
                  </a:ext>
                </a:extLst>
              </a:tr>
              <a:tr h="198427">
                <a:tc gridSpan="3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Найм нового сотрудника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2" marR="2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629162983"/>
                  </a:ext>
                </a:extLst>
              </a:tr>
              <a:tr h="201377">
                <a:tc rowSpan="3"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Объявление в газеты, на сайты по поиску работы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2" marR="2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раза в газете 2 000 руб.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2" marR="2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31000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2" marR="2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67491628"/>
                  </a:ext>
                </a:extLst>
              </a:tr>
              <a:tr h="2013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Кадровое агентство - 20000 руб.</a:t>
                      </a:r>
                      <a:endParaRPr lang="ru-RU" sz="1400"/>
                    </a:p>
                  </a:txBody>
                  <a:tcPr marL="2242" marR="2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2" marR="2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16633477"/>
                  </a:ext>
                </a:extLst>
              </a:tr>
              <a:tr h="2013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Объявление - 9000 руб.</a:t>
                      </a:r>
                      <a:endParaRPr lang="ru-RU" sz="1400">
                        <a:solidFill>
                          <a:schemeClr val="bg1"/>
                        </a:solidFill>
                      </a:endParaRPr>
                    </a:p>
                  </a:txBody>
                  <a:tcPr marL="2242" marR="2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2" marR="2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78274092"/>
                  </a:ext>
                </a:extLst>
              </a:tr>
              <a:tr h="198427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собеседования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2" marR="2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 часов - руководитель отдела персонала (250 р/час) = 6250 руб.</a:t>
                      </a:r>
                      <a:endParaRPr lang="ru-RU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2" marR="2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6750</a:t>
                      </a:r>
                      <a:endParaRPr lang="ru-RU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2" marR="2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94552701"/>
                  </a:ext>
                </a:extLst>
              </a:tr>
              <a:tr h="201377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2" marR="2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часа - руководитель отдела (250 руб./час) = 500 руб.</a:t>
                      </a:r>
                      <a:endParaRPr lang="ru-RU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2" marR="2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2" marR="2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2713142"/>
                  </a:ext>
                </a:extLst>
              </a:tr>
              <a:tr h="415544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тестов</a:t>
                      </a:r>
                      <a:endParaRPr lang="ru-RU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2" marR="2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часов (тестирование и обработка результатов) руководитель отдела персонала (250 р/час) = 2500руб.</a:t>
                      </a:r>
                      <a:endParaRPr lang="ru-RU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2" marR="2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2500</a:t>
                      </a:r>
                      <a:endParaRPr lang="ru-RU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2" marR="2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75657089"/>
                  </a:ext>
                </a:extLst>
              </a:tr>
              <a:tr h="201377">
                <a:tc rowSpan="2"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 при оформлении документов </a:t>
                      </a:r>
                      <a:endParaRPr lang="ru-RU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2" marR="2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часа - специалист ОК (100 </a:t>
                      </a:r>
                      <a:r>
                        <a:rPr lang="ru-RU" sz="12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руб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\час)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2" marR="2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300</a:t>
                      </a:r>
                      <a:endParaRPr lang="ru-RU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2" marR="2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51513977"/>
                  </a:ext>
                </a:extLst>
              </a:tr>
              <a:tr h="1984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marL="2242" marR="2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2" marR="2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98138902"/>
                  </a:ext>
                </a:extLst>
              </a:tr>
              <a:tr h="201377">
                <a:tc gridSpan="2"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2" marR="2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40550</a:t>
                      </a:r>
                      <a:endParaRPr lang="ru-RU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2" marR="2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17915828"/>
                  </a:ext>
                </a:extLst>
              </a:tr>
              <a:tr h="198427">
                <a:tc gridSpan="3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Адаптация нового работника</a:t>
                      </a:r>
                      <a:endParaRPr lang="ru-RU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2" marR="2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960001834"/>
                  </a:ext>
                </a:extLst>
              </a:tr>
              <a:tr h="201377">
                <a:tc rowSpan="3"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Обучение нового сотрудника</a:t>
                      </a:r>
                      <a:endParaRPr lang="ru-RU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2" marR="2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дня по 8 часов, руководитель отдела (437.5 </a:t>
                      </a:r>
                      <a:r>
                        <a:rPr lang="ru-RU" sz="12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руб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\час) 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Обучение руководителями подразделений – 16 часов, руководитель структурного подразделения (437.5 </a:t>
                      </a:r>
                      <a:r>
                        <a:rPr lang="ru-RU" sz="12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руб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\час)= 7000 руб.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2" marR="2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14000</a:t>
                      </a:r>
                      <a:endParaRPr lang="ru-RU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2" marR="2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90933764"/>
                  </a:ext>
                </a:extLst>
              </a:tr>
              <a:tr h="1984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2" marR="2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53831955"/>
                  </a:ext>
                </a:extLst>
              </a:tr>
              <a:tr h="1984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2" marR="2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16989260"/>
                  </a:ext>
                </a:extLst>
              </a:tr>
              <a:tr h="201377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Наставник</a:t>
                      </a:r>
                      <a:endParaRPr lang="ru-RU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2" marR="2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часа в день, 60 дней, (157 руб./час)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2" marR="2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28260</a:t>
                      </a:r>
                      <a:endParaRPr lang="ru-RU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2" marR="2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69618002"/>
                  </a:ext>
                </a:extLst>
              </a:tr>
              <a:tr h="198427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Обучение</a:t>
                      </a:r>
                      <a:endParaRPr lang="ru-RU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2" marR="2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Прохождение 2 тренингов в среднем по 15 000 рублей каждый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2" marR="2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30000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2" marR="2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71390720"/>
                  </a:ext>
                </a:extLst>
              </a:tr>
              <a:tr h="201377">
                <a:tc gridSpan="2"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2" marR="2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72260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2" marR="2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75564728"/>
                  </a:ext>
                </a:extLst>
              </a:tr>
              <a:tr h="201377">
                <a:tc gridSpan="2"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2" marR="2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116753,5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2" marR="2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976838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8789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>
            <a:extLst>
              <a:ext uri="{FF2B5EF4-FFF2-40B4-BE49-F238E27FC236}">
                <a16:creationId xmlns:a16="http://schemas.microsoft.com/office/drawing/2014/main" xmlns="" id="{C515E751-4FAB-B542-8E3C-ECECDB243D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3701"/>
            <a:ext cx="9143998" cy="332915"/>
          </a:xfrm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Цель, объект, предмет и задачи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 </a:t>
            </a:r>
          </a:p>
        </p:txBody>
      </p:sp>
      <p:sp>
        <p:nvSpPr>
          <p:cNvPr id="19458" name="Rectangle 5">
            <a:extLst>
              <a:ext uri="{FF2B5EF4-FFF2-40B4-BE49-F238E27FC236}">
                <a16:creationId xmlns:a16="http://schemas.microsoft.com/office/drawing/2014/main" xmlns="" id="{94068ADB-7C50-7C43-8362-34C3461638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738" y="1744663"/>
            <a:ext cx="241300" cy="59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ru-RU" altLang="ru-RU" sz="200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19459" name="Прямоугольник 1">
            <a:extLst>
              <a:ext uri="{FF2B5EF4-FFF2-40B4-BE49-F238E27FC236}">
                <a16:creationId xmlns:a16="http://schemas.microsoft.com/office/drawing/2014/main" xmlns="" id="{B65F1EFF-C5ED-DD44-844A-5F24857E83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593" y="318387"/>
            <a:ext cx="8778240" cy="7355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49263"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ru-RU" altLang="ru-RU" sz="1600" b="1" dirty="0">
                <a:solidFill>
                  <a:schemeClr val="tx1"/>
                </a:solidFill>
                <a:latin typeface="Times New Roman" panose="02020603050405020304" pitchFamily="18" charset="0"/>
                <a:ea typeface="TimesNewRoman"/>
                <a:cs typeface="TimesNewRoman"/>
              </a:rPr>
              <a:t> </a:t>
            </a:r>
            <a:r>
              <a:rPr lang="ru-RU" altLang="ru-RU" sz="1600" b="1" dirty="0">
                <a:solidFill>
                  <a:schemeClr val="bg1"/>
                </a:solidFill>
                <a:latin typeface="Times New Roman" panose="02020603050405020304" pitchFamily="18" charset="0"/>
                <a:ea typeface="TimesNewRoman"/>
                <a:cs typeface="TimesNewRoman"/>
              </a:rPr>
              <a:t>Цель исследования </a:t>
            </a:r>
            <a:r>
              <a:rPr lang="ru-RU" altLang="ru-RU" sz="1600" dirty="0">
                <a:solidFill>
                  <a:schemeClr val="bg1"/>
                </a:solidFill>
                <a:latin typeface="Times New Roman" panose="02020603050405020304" pitchFamily="18" charset="0"/>
                <a:ea typeface="TimesNewRoman"/>
                <a:cs typeface="TimesNewRoman"/>
              </a:rPr>
              <a:t>– проанализировать качество предоставления государственных услуг в Великом Новгороде, выявить основные проблемы и обозначить направления совершенствования на примере Государственного областного автономного учреждения «Многофункциональный центр предоставления государственных и муниципальных услуг».</a:t>
            </a:r>
          </a:p>
          <a:p>
            <a:pPr algn="just">
              <a:spcBef>
                <a:spcPct val="0"/>
              </a:spcBef>
              <a:buClrTx/>
              <a:buFontTx/>
              <a:buNone/>
            </a:pPr>
            <a:endParaRPr lang="ru-RU" altLang="ru-RU" sz="1600" dirty="0">
              <a:solidFill>
                <a:schemeClr val="bg1"/>
              </a:solidFill>
              <a:latin typeface="Times New Roman" panose="02020603050405020304" pitchFamily="18" charset="0"/>
              <a:ea typeface="TimesNewRoman"/>
              <a:cs typeface="TimesNewRoman"/>
            </a:endParaRPr>
          </a:p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ru-RU" altLang="ru-RU" sz="1600" b="1" dirty="0">
                <a:solidFill>
                  <a:schemeClr val="bg1"/>
                </a:solidFill>
                <a:latin typeface="Times New Roman" panose="02020603050405020304" pitchFamily="18" charset="0"/>
                <a:ea typeface="TimesNewRoman"/>
                <a:cs typeface="TimesNewRoman"/>
              </a:rPr>
              <a:t>Объектом исследования </a:t>
            </a:r>
            <a:r>
              <a:rPr lang="ru-RU" altLang="ru-RU" sz="1600" dirty="0">
                <a:solidFill>
                  <a:schemeClr val="bg1"/>
                </a:solidFill>
                <a:latin typeface="Times New Roman" panose="02020603050405020304" pitchFamily="18" charset="0"/>
                <a:ea typeface="TimesNewRoman"/>
                <a:cs typeface="TimesNewRoman"/>
              </a:rPr>
              <a:t>выпускной квалификационной работы является система предоставления государственных услуг Государственного областного автономного учреждения «Многофункциональный центр предоставления государственных и муниципальных услуг».</a:t>
            </a:r>
          </a:p>
          <a:p>
            <a:pPr algn="just">
              <a:spcBef>
                <a:spcPct val="0"/>
              </a:spcBef>
              <a:buClrTx/>
              <a:buFontTx/>
              <a:buNone/>
            </a:pPr>
            <a:endParaRPr lang="ru-RU" altLang="ru-RU" sz="1600" dirty="0">
              <a:solidFill>
                <a:schemeClr val="bg1"/>
              </a:solidFill>
              <a:latin typeface="Times New Roman" panose="02020603050405020304" pitchFamily="18" charset="0"/>
              <a:ea typeface="TimesNewRoman"/>
              <a:cs typeface="TimesNewRoman"/>
            </a:endParaRPr>
          </a:p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ru-RU" altLang="ru-RU" sz="1600" b="1" dirty="0">
                <a:solidFill>
                  <a:schemeClr val="bg1"/>
                </a:solidFill>
                <a:latin typeface="Times New Roman" panose="02020603050405020304" pitchFamily="18" charset="0"/>
                <a:ea typeface="TimesNewRoman"/>
                <a:cs typeface="TimesNewRoman"/>
              </a:rPr>
              <a:t>Предметом исследования </a:t>
            </a:r>
            <a:r>
              <a:rPr lang="ru-RU" altLang="ru-RU" sz="1600" dirty="0">
                <a:solidFill>
                  <a:schemeClr val="bg1"/>
                </a:solidFill>
                <a:latin typeface="Times New Roman" panose="02020603050405020304" pitchFamily="18" charset="0"/>
                <a:ea typeface="TimesNewRoman"/>
                <a:cs typeface="TimesNewRoman"/>
              </a:rPr>
              <a:t>является оценка и разработка направлений повышения качества предоставления государственных услуг Государственного областного автономного учреждения «Многофункциональный центр предоставления государственных и муниципальных услуг».</a:t>
            </a:r>
          </a:p>
          <a:p>
            <a:pPr algn="just">
              <a:spcBef>
                <a:spcPct val="0"/>
              </a:spcBef>
              <a:buClrTx/>
              <a:buFontTx/>
              <a:buNone/>
            </a:pPr>
            <a:endParaRPr lang="ru-RU" altLang="ru-RU" sz="1600" dirty="0">
              <a:solidFill>
                <a:schemeClr val="bg1"/>
              </a:solidFill>
              <a:latin typeface="Times New Roman" panose="02020603050405020304" pitchFamily="18" charset="0"/>
              <a:ea typeface="TimesNewRoman"/>
              <a:cs typeface="TimesNewRoman"/>
            </a:endParaRPr>
          </a:p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ru-RU" altLang="ru-RU" sz="1600" dirty="0">
                <a:solidFill>
                  <a:schemeClr val="bg1"/>
                </a:solidFill>
                <a:latin typeface="Times New Roman" panose="02020603050405020304" pitchFamily="18" charset="0"/>
                <a:ea typeface="TimesNewRoman"/>
                <a:cs typeface="TimesNewRoman"/>
              </a:rPr>
              <a:t>Поставлены следующие </a:t>
            </a:r>
            <a:r>
              <a:rPr lang="ru-RU" altLang="ru-RU" sz="1600" b="1" dirty="0">
                <a:solidFill>
                  <a:schemeClr val="bg1"/>
                </a:solidFill>
                <a:latin typeface="Times New Roman" panose="02020603050405020304" pitchFamily="18" charset="0"/>
                <a:ea typeface="TimesNewRoman"/>
                <a:cs typeface="TimesNewRoman"/>
              </a:rPr>
              <a:t>задачи:</a:t>
            </a:r>
          </a:p>
          <a:p>
            <a:pPr indent="92075" algn="just" defTabSz="265113">
              <a:spcBef>
                <a:spcPct val="0"/>
              </a:spcBef>
              <a:buClrTx/>
              <a:buFontTx/>
              <a:buNone/>
            </a:pPr>
            <a:r>
              <a:rPr lang="ru-RU" altLang="ru-RU" sz="1600" dirty="0">
                <a:solidFill>
                  <a:schemeClr val="bg1"/>
                </a:solidFill>
                <a:latin typeface="Times New Roman" panose="02020603050405020304" pitchFamily="18" charset="0"/>
                <a:ea typeface="TimesNewRoman"/>
                <a:cs typeface="TimesNewRoman"/>
              </a:rPr>
              <a:t>1.	Рассмотреть теоретические и правовые аспекты оценки качества предоставления государственных услуг в России</a:t>
            </a:r>
          </a:p>
          <a:p>
            <a:pPr indent="92075" algn="just" defTabSz="265113">
              <a:spcBef>
                <a:spcPct val="0"/>
              </a:spcBef>
              <a:buClrTx/>
              <a:buFontTx/>
              <a:buNone/>
            </a:pPr>
            <a:r>
              <a:rPr lang="ru-RU" altLang="ru-RU" sz="1600" dirty="0">
                <a:solidFill>
                  <a:schemeClr val="bg1"/>
                </a:solidFill>
                <a:latin typeface="Times New Roman" panose="02020603050405020304" pitchFamily="18" charset="0"/>
                <a:ea typeface="TimesNewRoman"/>
                <a:cs typeface="TimesNewRoman"/>
              </a:rPr>
              <a:t>2. Изучить методики оценки качества предоставления государственных услуг в России</a:t>
            </a:r>
          </a:p>
          <a:p>
            <a:pPr indent="92075" algn="just" defTabSz="265113">
              <a:spcBef>
                <a:spcPct val="0"/>
              </a:spcBef>
              <a:buClrTx/>
              <a:buFontTx/>
              <a:buNone/>
            </a:pPr>
            <a:r>
              <a:rPr lang="ru-RU" altLang="ru-RU" sz="1600" dirty="0">
                <a:solidFill>
                  <a:schemeClr val="bg1"/>
                </a:solidFill>
                <a:latin typeface="Times New Roman" panose="02020603050405020304" pitchFamily="18" charset="0"/>
                <a:ea typeface="TimesNewRoman"/>
                <a:cs typeface="TimesNewRoman"/>
              </a:rPr>
              <a:t>3. Провести анализ качества предоставления государственных услуг ГОАУ «Многофункциональный центр предоставления государственных и муниципальных услуг» в Великом Новгороде</a:t>
            </a:r>
          </a:p>
          <a:p>
            <a:pPr indent="92075" algn="just" defTabSz="265113">
              <a:spcBef>
                <a:spcPct val="0"/>
              </a:spcBef>
              <a:buClrTx/>
              <a:buFontTx/>
              <a:buNone/>
            </a:pPr>
            <a:r>
              <a:rPr lang="ru-RU" altLang="ru-RU" sz="1600" dirty="0">
                <a:solidFill>
                  <a:schemeClr val="bg1"/>
                </a:solidFill>
                <a:latin typeface="Times New Roman" panose="02020603050405020304" pitchFamily="18" charset="0"/>
                <a:ea typeface="TimesNewRoman"/>
                <a:cs typeface="TimesNewRoman"/>
              </a:rPr>
              <a:t>4. Выявить основные проблемы предоставления государственных услуг в ГОАУ «Многофункциональный центр предоставления государственных и муниципальных услуг» Великого Новгорода</a:t>
            </a:r>
          </a:p>
          <a:p>
            <a:pPr indent="92075" algn="just" defTabSz="265113">
              <a:spcBef>
                <a:spcPct val="0"/>
              </a:spcBef>
              <a:buClrTx/>
              <a:buFontTx/>
              <a:buNone/>
            </a:pPr>
            <a:r>
              <a:rPr lang="ru-RU" altLang="ru-RU" sz="1600" dirty="0">
                <a:solidFill>
                  <a:schemeClr val="bg1"/>
                </a:solidFill>
                <a:latin typeface="Times New Roman" panose="02020603050405020304" pitchFamily="18" charset="0"/>
                <a:ea typeface="TimesNewRoman"/>
                <a:cs typeface="TimesNewRoman"/>
              </a:rPr>
              <a:t>5.	Разработать мероприятия по повышению качества и доступности государственных услуг в Великом Новгороде</a:t>
            </a:r>
          </a:p>
          <a:p>
            <a:pPr indent="92075" algn="just" defTabSz="265113">
              <a:spcBef>
                <a:spcPct val="0"/>
              </a:spcBef>
              <a:buClrTx/>
              <a:buFontTx/>
              <a:buNone/>
            </a:pPr>
            <a:endParaRPr lang="ru-RU" altLang="ru-RU" sz="1600" dirty="0">
              <a:solidFill>
                <a:schemeClr val="bg1"/>
              </a:solidFill>
              <a:latin typeface="Times New Roman" panose="02020603050405020304" pitchFamily="18" charset="0"/>
              <a:ea typeface="TimesNewRoman"/>
              <a:cs typeface="TimesNewRoman"/>
            </a:endParaRPr>
          </a:p>
          <a:p>
            <a:pPr algn="just">
              <a:spcBef>
                <a:spcPct val="0"/>
              </a:spcBef>
              <a:buClrTx/>
              <a:buFontTx/>
              <a:buNone/>
            </a:pPr>
            <a:endParaRPr lang="ru-RU" altLang="ru-RU" sz="1600" dirty="0">
              <a:solidFill>
                <a:schemeClr val="bg1"/>
              </a:solidFill>
              <a:latin typeface="Times New Roman" panose="02020603050405020304" pitchFamily="18" charset="0"/>
              <a:ea typeface="TimesNewRoman"/>
              <a:cs typeface="TimesNewRoman"/>
            </a:endParaRPr>
          </a:p>
          <a:p>
            <a:pPr algn="just">
              <a:spcBef>
                <a:spcPct val="0"/>
              </a:spcBef>
              <a:buClrTx/>
              <a:buFontTx/>
              <a:buNone/>
            </a:pPr>
            <a:endParaRPr lang="ru-RU" altLang="ru-RU" sz="1600" dirty="0">
              <a:solidFill>
                <a:schemeClr val="bg1"/>
              </a:solidFill>
              <a:latin typeface="Times New Roman" panose="02020603050405020304" pitchFamily="18" charset="0"/>
              <a:ea typeface="TimesNewRoman"/>
              <a:cs typeface="TimesNewRoman"/>
            </a:endParaRPr>
          </a:p>
          <a:p>
            <a:pPr algn="just">
              <a:spcBef>
                <a:spcPct val="0"/>
              </a:spcBef>
              <a:buClrTx/>
              <a:buFontTx/>
              <a:buNone/>
            </a:pPr>
            <a:endParaRPr lang="ru-RU" altLang="ru-RU" sz="2400" dirty="0">
              <a:solidFill>
                <a:schemeClr val="tx1"/>
              </a:solidFill>
              <a:latin typeface="Times New Roman" panose="02020603050405020304" pitchFamily="18" charset="0"/>
              <a:ea typeface="TimesNewRoman"/>
              <a:cs typeface="TimesNewRoman"/>
            </a:endParaRPr>
          </a:p>
        </p:txBody>
      </p:sp>
    </p:spTree>
    <p:extLst>
      <p:ext uri="{BB962C8B-B14F-4D97-AF65-F5344CB8AC3E}">
        <p14:creationId xmlns:p14="http://schemas.microsoft.com/office/powerpoint/2010/main" val="20595462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5">
            <a:extLst>
              <a:ext uri="{FF2B5EF4-FFF2-40B4-BE49-F238E27FC236}">
                <a16:creationId xmlns:a16="http://schemas.microsoft.com/office/drawing/2014/main" xmlns="" id="{94068ADB-7C50-7C43-8362-34C3461638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738" y="1744663"/>
            <a:ext cx="241300" cy="59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ru-RU" altLang="ru-RU" sz="200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xmlns="" id="{24EFDB0E-59F3-424B-9C01-61D527AFEE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06648831"/>
              </p:ext>
            </p:extLst>
          </p:nvPr>
        </p:nvGraphicFramePr>
        <p:xfrm>
          <a:off x="1740818" y="3252440"/>
          <a:ext cx="6542232" cy="26700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248113" y="5922489"/>
            <a:ext cx="87325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Уровень удовлетворенности граждан доступностью и качеством предоставления государственных и муниципальных услуг через ГОАУ «МФЦ Новгородской области»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48113" y="122624"/>
            <a:ext cx="862251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Изменение оценки деятельности ГОАУ «МФЦ Новгородской области» по критериям комфортности предоставления государственных и муниципальных услуг при реализации предложенных рекомендаций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095" y="861288"/>
            <a:ext cx="7060676" cy="2070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27142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5">
            <a:extLst>
              <a:ext uri="{FF2B5EF4-FFF2-40B4-BE49-F238E27FC236}">
                <a16:creationId xmlns:a16="http://schemas.microsoft.com/office/drawing/2014/main" xmlns="" id="{94068ADB-7C50-7C43-8362-34C3461638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738" y="1744663"/>
            <a:ext cx="241300" cy="59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ru-RU" altLang="ru-RU" sz="200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C515E751-4FAB-B542-8E3C-ECECDB243D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2545600"/>
            <a:ext cx="8915400" cy="746125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ru-RU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746587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>
            <a:extLst>
              <a:ext uri="{FF2B5EF4-FFF2-40B4-BE49-F238E27FC236}">
                <a16:creationId xmlns:a16="http://schemas.microsoft.com/office/drawing/2014/main" xmlns="" id="{C515E751-4FAB-B542-8E3C-ECECDB243D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823" y="0"/>
            <a:ext cx="5484737" cy="557784"/>
          </a:xfrm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структурных подразделений «МФЦ» Новгородской области </a:t>
            </a:r>
          </a:p>
        </p:txBody>
      </p:sp>
      <p:sp>
        <p:nvSpPr>
          <p:cNvPr id="19458" name="Rectangle 5">
            <a:extLst>
              <a:ext uri="{FF2B5EF4-FFF2-40B4-BE49-F238E27FC236}">
                <a16:creationId xmlns:a16="http://schemas.microsoft.com/office/drawing/2014/main" xmlns="" id="{94068ADB-7C50-7C43-8362-34C3461638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738" y="1744663"/>
            <a:ext cx="241300" cy="59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ru-RU" altLang="ru-RU" sz="200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87ACDF2D-F297-BF41-A315-BA20A1346B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43" b="-1"/>
          <a:stretch/>
        </p:blipFill>
        <p:spPr>
          <a:xfrm>
            <a:off x="70969" y="623093"/>
            <a:ext cx="4409591" cy="3320893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BE9C1E03-4E86-1E44-9C39-F87560A37049}"/>
              </a:ext>
            </a:extLst>
          </p:cNvPr>
          <p:cNvSpPr txBox="1">
            <a:spLocks/>
          </p:cNvSpPr>
          <p:nvPr/>
        </p:nvSpPr>
        <p:spPr>
          <a:xfrm>
            <a:off x="138823" y="4255338"/>
            <a:ext cx="6750456" cy="35358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развития «МФЦ» по Новгородской области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326E08E-4F4B-C84C-B3BC-0353F0DF13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355" b="14262"/>
          <a:stretch/>
        </p:blipFill>
        <p:spPr>
          <a:xfrm>
            <a:off x="138823" y="4672584"/>
            <a:ext cx="7605044" cy="209397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560" y="623093"/>
            <a:ext cx="4663440" cy="3702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237940" y="38318"/>
            <a:ext cx="38953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Цели деятельности «МФЦ» Новгородской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1408897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5">
            <a:extLst>
              <a:ext uri="{FF2B5EF4-FFF2-40B4-BE49-F238E27FC236}">
                <a16:creationId xmlns:a16="http://schemas.microsoft.com/office/drawing/2014/main" xmlns="" id="{94068ADB-7C50-7C43-8362-34C3461638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738" y="1744663"/>
            <a:ext cx="241300" cy="59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ru-RU" altLang="ru-RU" sz="200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90" y="191503"/>
            <a:ext cx="6973886" cy="2807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187184" y="1009679"/>
            <a:ext cx="202082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Динамика среднесписочной численности и структура персонала «МФЦ» Новгородской области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90" y="3810461"/>
            <a:ext cx="6781862" cy="297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74714" y="3246121"/>
            <a:ext cx="63461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Численность сотрудников по отделам «МФЦ» Новгородской области за 2018-2020 гг.</a:t>
            </a:r>
          </a:p>
        </p:txBody>
      </p:sp>
    </p:spTree>
    <p:extLst>
      <p:ext uri="{BB962C8B-B14F-4D97-AF65-F5344CB8AC3E}">
        <p14:creationId xmlns:p14="http://schemas.microsoft.com/office/powerpoint/2010/main" val="36106155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73" y="48197"/>
            <a:ext cx="4826063" cy="276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8273" y="2802065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Распределение сотрудников «МФЦ» Новгородской области по возрасту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656" y="139637"/>
            <a:ext cx="3617024" cy="2182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248656" y="2240911"/>
            <a:ext cx="37856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Структура сотрудников «МФЦ» Новгородской области по уровню образования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73" y="3703321"/>
            <a:ext cx="3609912" cy="224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48273" y="6026996"/>
            <a:ext cx="360991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Распределение сотрудников «МФЦ» Новгородской области по стажу работы</a:t>
            </a:r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480" y="3703321"/>
            <a:ext cx="5193792" cy="3072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151376" y="3364767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Динамика текучести кадров «МФЦ» </a:t>
            </a:r>
          </a:p>
        </p:txBody>
      </p:sp>
    </p:spTree>
    <p:extLst>
      <p:ext uri="{BB962C8B-B14F-4D97-AF65-F5344CB8AC3E}">
        <p14:creationId xmlns:p14="http://schemas.microsoft.com/office/powerpoint/2010/main" val="31638416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40" y="113348"/>
            <a:ext cx="4202642" cy="2685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7576" y="2799184"/>
            <a:ext cx="40463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Принцип функционирования МФЦ Новгородской области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2269" y="119685"/>
            <a:ext cx="4677755" cy="4196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274735" y="4240152"/>
            <a:ext cx="68692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Структура Стандарта комфортности обслуживания заявителей</a:t>
            </a: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40" y="4578706"/>
            <a:ext cx="7022912" cy="2216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7196328" y="5288340"/>
            <a:ext cx="19476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Процесс оказания государственных и муниципальных услуг</a:t>
            </a:r>
          </a:p>
        </p:txBody>
      </p:sp>
    </p:spTree>
    <p:extLst>
      <p:ext uri="{BB962C8B-B14F-4D97-AF65-F5344CB8AC3E}">
        <p14:creationId xmlns:p14="http://schemas.microsoft.com/office/powerpoint/2010/main" val="200963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41" y="20193"/>
            <a:ext cx="4756880" cy="219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3736" y="2290679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Процесс оказания государственных (муниципальных) услуг с элементами обратной связи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322" y="105156"/>
            <a:ext cx="4023664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093514" y="2619756"/>
            <a:ext cx="37764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Система «5С», применяемая в МФЦ Новгородской области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41" y="3277683"/>
            <a:ext cx="6466807" cy="3452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669280" y="6013627"/>
            <a:ext cx="33467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Динамика оказанных услуг «МФЦ» Новгородской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20399871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40" y="3932561"/>
            <a:ext cx="6393656" cy="2798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812586" y="5161895"/>
            <a:ext cx="21671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Динамика доходов МФЦ Новгородской области от предоставления платных услуг</a:t>
            </a: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17" y="977456"/>
            <a:ext cx="7956550" cy="2560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28600" y="21336"/>
            <a:ext cx="87511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Статистика зарегистрированных граждан Новгородской области в Единой системе идентификации и аутентификации «</a:t>
            </a:r>
            <a:r>
              <a:rPr lang="ru-RU" sz="1600" b="1" dirty="0" err="1">
                <a:solidFill>
                  <a:schemeClr val="bg1"/>
                </a:solidFill>
              </a:rPr>
              <a:t>Гос.услуги</a:t>
            </a:r>
            <a:r>
              <a:rPr lang="ru-RU" sz="1600" b="1" dirty="0">
                <a:solidFill>
                  <a:schemeClr val="bg1"/>
                </a:solidFill>
              </a:rPr>
              <a:t>» через «МФЦ» по Новгородской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20134288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5">
            <a:extLst>
              <a:ext uri="{FF2B5EF4-FFF2-40B4-BE49-F238E27FC236}">
                <a16:creationId xmlns:a16="http://schemas.microsoft.com/office/drawing/2014/main" xmlns="" id="{94068ADB-7C50-7C43-8362-34C3461638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738" y="1744663"/>
            <a:ext cx="241300" cy="59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ru-RU" altLang="ru-RU" sz="200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5270592"/>
              </p:ext>
            </p:extLst>
          </p:nvPr>
        </p:nvGraphicFramePr>
        <p:xfrm>
          <a:off x="155448" y="584775"/>
          <a:ext cx="8796527" cy="2476845"/>
        </p:xfrm>
        <a:graphic>
          <a:graphicData uri="http://schemas.openxmlformats.org/drawingml/2006/table">
            <a:tbl>
              <a:tblPr firstRow="1" firstCol="1" bandRow="1"/>
              <a:tblGrid>
                <a:gridCol w="76260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7043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21065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 услуг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270" marR="672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Количество заявок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270" marR="672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9081">
                <a:tc gridSpan="2"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За 1 квартал 20201год</a:t>
                      </a:r>
                      <a:endParaRPr lang="ru-RU" sz="1400" b="1" i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270" marR="672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5099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Государственная услуга по кадастровому учету недвижимого имущества и (или) государственной регистрации прав на недвижимое имущество и сделок с ним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270" marR="672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24 130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270" marR="672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9081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Консультация оказания услуги в электронной форме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270" marR="672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9 074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270" marR="672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1855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Государственная услуга по предоставлению сведений, содержащихся в Едином государственном реестре недвижимости, об объектах недвижимости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270" marR="672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4 553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270" marR="672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69081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Восстановление доступа к учётной записи в ЕСИА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270" marR="672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3 904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270" marR="672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67678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Выдача, замена паспортов гражданина Российской Федерации, удостоверяющих личность гражданина на территории Российской Федерации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270" marR="672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3 851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270" marR="672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64592" y="0"/>
            <a:ext cx="87050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Статистика оказания наиболее востребованных услуг в «МФЦ» по Новгородской области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999798"/>
              </p:ext>
            </p:extLst>
          </p:nvPr>
        </p:nvGraphicFramePr>
        <p:xfrm>
          <a:off x="164592" y="3127247"/>
          <a:ext cx="8805671" cy="3547566"/>
        </p:xfrm>
        <a:graphic>
          <a:graphicData uri="http://schemas.openxmlformats.org/drawingml/2006/table">
            <a:tbl>
              <a:tblPr firstRow="1" firstCol="1" bandRow="1"/>
              <a:tblGrid>
                <a:gridCol w="76169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8871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22437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За 2020 год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Консультация оказания услуги в электронной форме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339" marR="363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58794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339" marR="363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7310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Государственная услуга по государственному кадастровому учету недвижимого имущества и (или) государственной регистрации прав на недвижимое имущество и сделок с ним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339" marR="363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42 473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339" marR="363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7310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Государственная услуга по кадастровому учету недвижимого имущества и (или) государственной регистрации прав на недвижимое имущество и сделок с ним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339" marR="363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40 908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339" marR="363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4874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Назначение и выплата единовременного пособия при рождении третьего и последующих детей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339" marR="363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16 999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339" marR="363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22437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Восстановление доступа к учётной записи в ЕСИА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339" marR="363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13 059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339" marR="363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7310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Информирование физических лиц о начислениях налогов, сборов, пеней, штрафов, процентов, в том числе с истекшим сроком уплаты (задолженности)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339" marR="363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16390">
                <a:tc gridSpan="2"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Наибольшее оказаний услуг за 2019 год</a:t>
                      </a:r>
                      <a:endParaRPr lang="ru-RU" sz="1200" b="1" i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339" marR="363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44874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Консультация оказания услуги в электронной форме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339" marR="363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99 532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339" marR="363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44874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Назначение и выплата единовременного пособия при рождении третьего и последующих детей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339" marR="363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54 784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339" marR="363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67310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Государственная услуга по государственному кадастровому учету недвижимого имущества и (или) государственной регистрации прав на недвижимое имущество и сделок с ним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339" marR="363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43 600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339" marR="363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67310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Назначение и выплата ежемесячной денежной компенсации расходов по плате за жилое помещение и коммунальные услуги отдельным категориям граждан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339" marR="363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17 891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339" marR="363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44874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Изготовление карты водителя для цифрового тахографа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339" marR="363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11 205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339" marR="363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6188255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Другая 3">
      <a:dk1>
        <a:sysClr val="windowText" lastClr="000000"/>
      </a:dk1>
      <a:lt1>
        <a:sysClr val="window" lastClr="FFFFFF"/>
      </a:lt1>
      <a:dk2>
        <a:srgbClr val="E3F7FC"/>
      </a:dk2>
      <a:lt2>
        <a:srgbClr val="E3F7FC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450</TotalTime>
  <Words>1307</Words>
  <Application>Microsoft Office PowerPoint</Application>
  <PresentationFormat>Экран (4:3)</PresentationFormat>
  <Paragraphs>186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Сектор</vt:lpstr>
      <vt:lpstr>Презентация PowerPoint</vt:lpstr>
      <vt:lpstr>Цель, объект, предмет и задачи исследования </vt:lpstr>
      <vt:lpstr>Состав структурных подразделений «МФЦ» Новгородской области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Основные проблемы в «МФЦ» по Новгородской области </vt:lpstr>
      <vt:lpstr>Принципы кадровой политики «многофункционального центра по предоставлению государственных и муниципальных услуг» </vt:lpstr>
      <vt:lpstr>Презентация PowerPoint</vt:lpstr>
      <vt:lpstr>Рекомендации посещения посетителям в «МФЦ» </vt:lpstr>
      <vt:lpstr>Расчет затрат на поиск и привлечение персонала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79268757280</cp:lastModifiedBy>
  <cp:revision>1</cp:revision>
  <dcterms:created xsi:type="dcterms:W3CDTF">2019-10-27T12:07:28Z</dcterms:created>
  <dcterms:modified xsi:type="dcterms:W3CDTF">2022-03-19T18:41:41Z</dcterms:modified>
</cp:coreProperties>
</file>